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media/image46.jpg" ContentType="image/jpg"/>
  <Override PartName="/ppt/media/image47.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6" r:id="rId1"/>
  </p:sldMasterIdLst>
  <p:notesMasterIdLst>
    <p:notesMasterId r:id="rId127"/>
  </p:notesMasterIdLst>
  <p:sldIdLst>
    <p:sldId id="256" r:id="rId2"/>
    <p:sldId id="264" r:id="rId3"/>
    <p:sldId id="266" r:id="rId4"/>
    <p:sldId id="267" r:id="rId5"/>
    <p:sldId id="273" r:id="rId6"/>
    <p:sldId id="274" r:id="rId7"/>
    <p:sldId id="276" r:id="rId8"/>
    <p:sldId id="277" r:id="rId9"/>
    <p:sldId id="278" r:id="rId10"/>
    <p:sldId id="439" r:id="rId11"/>
    <p:sldId id="280" r:id="rId12"/>
    <p:sldId id="281" r:id="rId13"/>
    <p:sldId id="282" r:id="rId14"/>
    <p:sldId id="283" r:id="rId15"/>
    <p:sldId id="284" r:id="rId16"/>
    <p:sldId id="285" r:id="rId17"/>
    <p:sldId id="286" r:id="rId18"/>
    <p:sldId id="438" r:id="rId19"/>
    <p:sldId id="287" r:id="rId20"/>
    <p:sldId id="288" r:id="rId21"/>
    <p:sldId id="289" r:id="rId22"/>
    <p:sldId id="290" r:id="rId23"/>
    <p:sldId id="291" r:id="rId24"/>
    <p:sldId id="292" r:id="rId25"/>
    <p:sldId id="453" r:id="rId26"/>
    <p:sldId id="455" r:id="rId27"/>
    <p:sldId id="466" r:id="rId28"/>
    <p:sldId id="458" r:id="rId29"/>
    <p:sldId id="463" r:id="rId30"/>
    <p:sldId id="459" r:id="rId31"/>
    <p:sldId id="472" r:id="rId32"/>
    <p:sldId id="457" r:id="rId33"/>
    <p:sldId id="456" r:id="rId34"/>
    <p:sldId id="469" r:id="rId35"/>
    <p:sldId id="298" r:id="rId36"/>
    <p:sldId id="304" r:id="rId37"/>
    <p:sldId id="305" r:id="rId38"/>
    <p:sldId id="306" r:id="rId39"/>
    <p:sldId id="321" r:id="rId40"/>
    <p:sldId id="323" r:id="rId41"/>
    <p:sldId id="326" r:id="rId42"/>
    <p:sldId id="327" r:id="rId43"/>
    <p:sldId id="348" r:id="rId44"/>
    <p:sldId id="328" r:id="rId45"/>
    <p:sldId id="440" r:id="rId46"/>
    <p:sldId id="330" r:id="rId47"/>
    <p:sldId id="331" r:id="rId48"/>
    <p:sldId id="332" r:id="rId49"/>
    <p:sldId id="333" r:id="rId50"/>
    <p:sldId id="334" r:id="rId51"/>
    <p:sldId id="335" r:id="rId52"/>
    <p:sldId id="336" r:id="rId53"/>
    <p:sldId id="337" r:id="rId54"/>
    <p:sldId id="464" r:id="rId55"/>
    <p:sldId id="338" r:id="rId56"/>
    <p:sldId id="339" r:id="rId57"/>
    <p:sldId id="340" r:id="rId58"/>
    <p:sldId id="462" r:id="rId59"/>
    <p:sldId id="341" r:id="rId60"/>
    <p:sldId id="342" r:id="rId61"/>
    <p:sldId id="448" r:id="rId62"/>
    <p:sldId id="470" r:id="rId63"/>
    <p:sldId id="345" r:id="rId64"/>
    <p:sldId id="349" r:id="rId65"/>
    <p:sldId id="350" r:id="rId66"/>
    <p:sldId id="351" r:id="rId67"/>
    <p:sldId id="352" r:id="rId68"/>
    <p:sldId id="353" r:id="rId69"/>
    <p:sldId id="465" r:id="rId70"/>
    <p:sldId id="354" r:id="rId71"/>
    <p:sldId id="355" r:id="rId72"/>
    <p:sldId id="356" r:id="rId73"/>
    <p:sldId id="357" r:id="rId74"/>
    <p:sldId id="358" r:id="rId75"/>
    <p:sldId id="359" r:id="rId76"/>
    <p:sldId id="471" r:id="rId77"/>
    <p:sldId id="360" r:id="rId78"/>
    <p:sldId id="365" r:id="rId79"/>
    <p:sldId id="379" r:id="rId80"/>
    <p:sldId id="380" r:id="rId81"/>
    <p:sldId id="446" r:id="rId82"/>
    <p:sldId id="460" r:id="rId83"/>
    <p:sldId id="382" r:id="rId84"/>
    <p:sldId id="383" r:id="rId85"/>
    <p:sldId id="398" r:id="rId86"/>
    <p:sldId id="400" r:id="rId87"/>
    <p:sldId id="401" r:id="rId88"/>
    <p:sldId id="384" r:id="rId89"/>
    <p:sldId id="385" r:id="rId90"/>
    <p:sldId id="386" r:id="rId91"/>
    <p:sldId id="387" r:id="rId92"/>
    <p:sldId id="388" r:id="rId93"/>
    <p:sldId id="389" r:id="rId94"/>
    <p:sldId id="390" r:id="rId95"/>
    <p:sldId id="392" r:id="rId96"/>
    <p:sldId id="393" r:id="rId97"/>
    <p:sldId id="394" r:id="rId98"/>
    <p:sldId id="395" r:id="rId99"/>
    <p:sldId id="396" r:id="rId100"/>
    <p:sldId id="397" r:id="rId101"/>
    <p:sldId id="399" r:id="rId102"/>
    <p:sldId id="391" r:id="rId103"/>
    <p:sldId id="403" r:id="rId104"/>
    <p:sldId id="404" r:id="rId105"/>
    <p:sldId id="405" r:id="rId106"/>
    <p:sldId id="406" r:id="rId107"/>
    <p:sldId id="410" r:id="rId108"/>
    <p:sldId id="411" r:id="rId109"/>
    <p:sldId id="412" r:id="rId110"/>
    <p:sldId id="413" r:id="rId111"/>
    <p:sldId id="414" r:id="rId112"/>
    <p:sldId id="417" r:id="rId113"/>
    <p:sldId id="420" r:id="rId114"/>
    <p:sldId id="421" r:id="rId115"/>
    <p:sldId id="422" r:id="rId116"/>
    <p:sldId id="441" r:id="rId117"/>
    <p:sldId id="297" r:id="rId118"/>
    <p:sldId id="443" r:id="rId119"/>
    <p:sldId id="442" r:id="rId120"/>
    <p:sldId id="444" r:id="rId121"/>
    <p:sldId id="447" r:id="rId122"/>
    <p:sldId id="451" r:id="rId123"/>
    <p:sldId id="450" r:id="rId124"/>
    <p:sldId id="258" r:id="rId125"/>
    <p:sldId id="474" r:id="rId126"/>
  </p:sldIdLst>
  <p:sldSz cx="9144000" cy="5143500" type="screen16x9"/>
  <p:notesSz cx="6858000" cy="9144000"/>
  <p:embeddedFontLst>
    <p:embeddedFont>
      <p:font typeface="Roboto Mono"/>
      <p:regular r:id="rId128"/>
      <p:bold r:id="rId128"/>
      <p:italic r:id="rId128"/>
      <p:boldItalic r:id="rId1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6"/>
    <p:restoredTop sz="83871"/>
  </p:normalViewPr>
  <p:slideViewPr>
    <p:cSldViewPr snapToGrid="0" snapToObjects="1">
      <p:cViewPr varScale="1">
        <p:scale>
          <a:sx n="131" d="100"/>
          <a:sy n="131" d="100"/>
        </p:scale>
        <p:origin x="11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NUL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cfa01926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cfa01926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8805474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31f07f2325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31f07f23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PVC is created with a storage request and supplies the StorageClass ‘standard’</a:t>
            </a:r>
            <a:endParaRPr/>
          </a:p>
          <a:p>
            <a:pPr marL="457200" lvl="0" indent="-298450" algn="l" rtl="0">
              <a:spcBef>
                <a:spcPts val="0"/>
              </a:spcBef>
              <a:spcAft>
                <a:spcPts val="0"/>
              </a:spcAft>
              <a:buSzPts val="1100"/>
              <a:buChar char="●"/>
            </a:pPr>
            <a:r>
              <a:rPr lang="en"/>
              <a:t>The storageClass ‘standard’ is configured with some information to connect and interact with the API of an external storage provider</a:t>
            </a:r>
            <a:endParaRPr/>
          </a:p>
          <a:p>
            <a:pPr marL="457200" lvl="0" indent="-298450" algn="l" rtl="0">
              <a:spcBef>
                <a:spcPts val="0"/>
              </a:spcBef>
              <a:spcAft>
                <a:spcPts val="0"/>
              </a:spcAft>
              <a:buSzPts val="1100"/>
              <a:buChar char="●"/>
            </a:pPr>
            <a:r>
              <a:rPr lang="en"/>
              <a:t>The external storage provider creates a PV that strictly satisfies the PVC request. Really, it means it’s the same size as the request</a:t>
            </a:r>
            <a:endParaRPr/>
          </a:p>
          <a:p>
            <a:pPr marL="914400" lvl="1" indent="-298450" algn="l" rtl="0">
              <a:spcBef>
                <a:spcPts val="0"/>
              </a:spcBef>
              <a:spcAft>
                <a:spcPts val="0"/>
              </a:spcAft>
              <a:buSzPts val="1100"/>
              <a:buChar char="○"/>
            </a:pPr>
            <a:r>
              <a:rPr lang="en"/>
              <a:t>The PV will be named pvc-&lt;uid of the pvc&gt;</a:t>
            </a:r>
            <a:endParaRPr/>
          </a:p>
          <a:p>
            <a:pPr marL="457200" lvl="0" indent="-298450" algn="l" rtl="0">
              <a:spcBef>
                <a:spcPts val="0"/>
              </a:spcBef>
              <a:spcAft>
                <a:spcPts val="0"/>
              </a:spcAft>
              <a:buSzPts val="1100"/>
              <a:buChar char="●"/>
            </a:pPr>
            <a:r>
              <a:rPr lang="en"/>
              <a:t>The PV is then bound to the requesting PVC</a:t>
            </a:r>
            <a:endParaRPr/>
          </a:p>
        </p:txBody>
      </p:sp>
    </p:spTree>
    <p:extLst>
      <p:ext uri="{BB962C8B-B14F-4D97-AF65-F5344CB8AC3E}">
        <p14:creationId xmlns:p14="http://schemas.microsoft.com/office/powerpoint/2010/main" val="415669584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8"/>
        <p:cNvGrpSpPr/>
        <p:nvPr/>
      </p:nvGrpSpPr>
      <p:grpSpPr>
        <a:xfrm>
          <a:off x="0" y="0"/>
          <a:ext cx="0" cy="0"/>
          <a:chOff x="0" y="0"/>
          <a:chExt cx="0" cy="0"/>
        </a:xfrm>
      </p:grpSpPr>
      <p:sp>
        <p:nvSpPr>
          <p:cNvPr id="1049" name="Google Shape;1049;g341507fda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0" name="Google Shape;1050;g341507fda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PVCs can be named the same to make things consistent but point to different storage classes</a:t>
            </a:r>
            <a:endParaRPr/>
          </a:p>
          <a:p>
            <a:pPr marL="0" lvl="0" indent="0" algn="l" rtl="0">
              <a:spcBef>
                <a:spcPts val="0"/>
              </a:spcBef>
              <a:spcAft>
                <a:spcPts val="0"/>
              </a:spcAft>
              <a:buNone/>
            </a:pPr>
            <a:endParaRPr/>
          </a:p>
          <a:p>
            <a:pPr marL="0" lvl="0" indent="0" algn="l" rtl="0">
              <a:spcBef>
                <a:spcPts val="0"/>
              </a:spcBef>
              <a:spcAft>
                <a:spcPts val="0"/>
              </a:spcAft>
              <a:buNone/>
            </a:pPr>
            <a:r>
              <a:rPr lang="en"/>
              <a:t>In this example we have a dev and prod namespace. </a:t>
            </a:r>
            <a:endParaRPr/>
          </a:p>
          <a:p>
            <a:pPr marL="0" lvl="0" indent="0" algn="l" rtl="0">
              <a:spcBef>
                <a:spcPts val="0"/>
              </a:spcBef>
              <a:spcAft>
                <a:spcPts val="0"/>
              </a:spcAft>
              <a:buNone/>
            </a:pPr>
            <a:r>
              <a:rPr lang="en"/>
              <a:t>These PVCs are named the same, but reside within different namespaces and request different classes of storage. </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392504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3"/>
        <p:cNvGrpSpPr/>
        <p:nvPr/>
      </p:nvGrpSpPr>
      <p:grpSpPr>
        <a:xfrm>
          <a:off x="0" y="0"/>
          <a:ext cx="0" cy="0"/>
          <a:chOff x="0" y="0"/>
          <a:chExt cx="0" cy="0"/>
        </a:xfrm>
      </p:grpSpPr>
      <p:sp>
        <p:nvSpPr>
          <p:cNvPr id="1144" name="Google Shape;1144;g30b0ca7763_1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 name="Google Shape;1145;g30b0ca7763_1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341507fdae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341507fdae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are instances in your application where you want to be able to store runtime-specific information.</a:t>
            </a:r>
            <a:endParaRPr/>
          </a:p>
          <a:p>
            <a:pPr marL="0" lvl="0" indent="0" algn="l" rtl="0">
              <a:spcBef>
                <a:spcPts val="0"/>
              </a:spcBef>
              <a:spcAft>
                <a:spcPts val="0"/>
              </a:spcAft>
              <a:buNone/>
            </a:pPr>
            <a:r>
              <a:rPr lang="en"/>
              <a:t>Things like connection info, SSL certs, certain flags that you will inevitably change over time.</a:t>
            </a:r>
            <a:endParaRPr/>
          </a:p>
          <a:p>
            <a:pPr marL="0" lvl="0" indent="0" algn="l" rtl="0">
              <a:spcBef>
                <a:spcPts val="0"/>
              </a:spcBef>
              <a:spcAft>
                <a:spcPts val="0"/>
              </a:spcAft>
              <a:buNone/>
            </a:pPr>
            <a:r>
              <a:rPr lang="en"/>
              <a:t>The Kubernetes takes that into account and has a solution with ConfigMaps and Secrets.</a:t>
            </a:r>
            <a:endParaRPr/>
          </a:p>
          <a:p>
            <a:pPr marL="0" lvl="0" indent="0" algn="l" rtl="0">
              <a:spcBef>
                <a:spcPts val="0"/>
              </a:spcBef>
              <a:spcAft>
                <a:spcPts val="0"/>
              </a:spcAft>
              <a:buNone/>
            </a:pPr>
            <a:endParaRPr/>
          </a:p>
          <a:p>
            <a:pPr marL="0" lvl="0" indent="0" algn="l" rtl="0">
              <a:spcBef>
                <a:spcPts val="0"/>
              </a:spcBef>
              <a:spcAft>
                <a:spcPts val="0"/>
              </a:spcAft>
              <a:buNone/>
            </a:pPr>
            <a:r>
              <a:rPr lang="en"/>
              <a:t>ConfigMaps and Secrets are kind of like Volumes, as you’ll see.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6"/>
        <p:cNvGrpSpPr/>
        <p:nvPr/>
      </p:nvGrpSpPr>
      <p:grpSpPr>
        <a:xfrm>
          <a:off x="0" y="0"/>
          <a:ext cx="0" cy="0"/>
          <a:chOff x="0" y="0"/>
          <a:chExt cx="0" cy="0"/>
        </a:xfrm>
      </p:grpSpPr>
      <p:sp>
        <p:nvSpPr>
          <p:cNvPr id="1157" name="Google Shape;1157;g309fc81a05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8" name="Google Shape;1158;g309fc81a05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Configmap data is stored “outside” of the cluster (in etcd)</a:t>
            </a:r>
            <a:endParaRPr/>
          </a:p>
          <a:p>
            <a:pPr marL="0" lvl="0" indent="0" algn="l" rtl="0">
              <a:spcBef>
                <a:spcPts val="0"/>
              </a:spcBef>
              <a:spcAft>
                <a:spcPts val="0"/>
              </a:spcAft>
              <a:buNone/>
            </a:pPr>
            <a:r>
              <a:rPr lang="en"/>
              <a:t>They are insanely versatile. You can inject them as environment variables at runtime, as a command arg, or as a file or folder via a volume mount.</a:t>
            </a:r>
            <a:endParaRPr/>
          </a:p>
          <a:p>
            <a:pPr marL="0" lvl="0" indent="0" algn="l" rtl="0">
              <a:spcBef>
                <a:spcPts val="0"/>
              </a:spcBef>
              <a:spcAft>
                <a:spcPts val="0"/>
              </a:spcAft>
              <a:buNone/>
            </a:pPr>
            <a:endParaRPr/>
          </a:p>
          <a:p>
            <a:pPr marL="0" lvl="0" indent="0" algn="l" rtl="0">
              <a:spcBef>
                <a:spcPts val="0"/>
              </a:spcBef>
              <a:spcAft>
                <a:spcPts val="0"/>
              </a:spcAft>
              <a:buNone/>
            </a:pPr>
            <a:r>
              <a:rPr lang="en"/>
              <a:t>They can also be created in a multitude of ways.</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341507fdae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4" name="Google Shape;1164;g341507fdae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pretty basic example of a configmap. </a:t>
            </a:r>
            <a:endParaRPr/>
          </a:p>
          <a:p>
            <a:pPr marL="0" lvl="0" indent="0" algn="l" rtl="0">
              <a:spcBef>
                <a:spcPts val="0"/>
              </a:spcBef>
              <a:spcAft>
                <a:spcPts val="0"/>
              </a:spcAft>
              <a:buNone/>
            </a:pPr>
            <a:r>
              <a:rPr lang="en"/>
              <a:t>It has three different keys and values.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1"/>
        <p:cNvGrpSpPr/>
        <p:nvPr/>
      </p:nvGrpSpPr>
      <p:grpSpPr>
        <a:xfrm>
          <a:off x="0" y="0"/>
          <a:ext cx="0" cy="0"/>
          <a:chOff x="0" y="0"/>
          <a:chExt cx="0" cy="0"/>
        </a:xfrm>
      </p:grpSpPr>
      <p:sp>
        <p:nvSpPr>
          <p:cNvPr id="1202" name="Google Shape;1202;g3aa73fac60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3" name="Google Shape;1203;g3aa73fac60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Or you can pass the files individually.</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309fc81a05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4" name="Google Shape;1214;g309fc81a05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Secrets for the most part are functionally identical to ConfigMaps with a few small key differences</a:t>
            </a:r>
            <a:endParaRPr/>
          </a:p>
          <a:p>
            <a:pPr marL="914400" lvl="1" indent="-298450" algn="l" rtl="0">
              <a:spcBef>
                <a:spcPts val="0"/>
              </a:spcBef>
              <a:spcAft>
                <a:spcPts val="0"/>
              </a:spcAft>
              <a:buSzPts val="1100"/>
              <a:buChar char="○"/>
            </a:pPr>
            <a:r>
              <a:rPr lang="en"/>
              <a:t>stored as base64 encoded content</a:t>
            </a:r>
            <a:endParaRPr/>
          </a:p>
          <a:p>
            <a:pPr marL="914400" lvl="1" indent="-298450" algn="l" rtl="0">
              <a:spcBef>
                <a:spcPts val="0"/>
              </a:spcBef>
              <a:spcAft>
                <a:spcPts val="0"/>
              </a:spcAft>
              <a:buSzPts val="1100"/>
              <a:buChar char="○"/>
            </a:pPr>
            <a:r>
              <a:rPr lang="en"/>
              <a:t>encrypted if configured</a:t>
            </a:r>
            <a:endParaRPr/>
          </a:p>
          <a:p>
            <a:pPr marL="457200" lvl="0" indent="-298450" algn="l" rtl="0">
              <a:spcBef>
                <a:spcPts val="0"/>
              </a:spcBef>
              <a:spcAft>
                <a:spcPts val="0"/>
              </a:spcAft>
              <a:buSzPts val="1100"/>
              <a:buChar char="●"/>
            </a:pPr>
            <a:r>
              <a:rPr lang="en"/>
              <a:t>great for user/pass or certs</a:t>
            </a:r>
            <a:endParaRPr/>
          </a:p>
          <a:p>
            <a:pPr marL="457200" lvl="0" indent="-298450" algn="l" rtl="0">
              <a:spcBef>
                <a:spcPts val="0"/>
              </a:spcBef>
              <a:spcAft>
                <a:spcPts val="0"/>
              </a:spcAft>
              <a:buSzPts val="1100"/>
              <a:buChar char="●"/>
            </a:pPr>
            <a:r>
              <a:rPr lang="en"/>
              <a:t>and can be created the same way as configmaps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341507fdae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341507fdae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Looks very similar to ConfigMap</a:t>
            </a:r>
            <a:endParaRPr/>
          </a:p>
          <a:p>
            <a:pPr marL="457200" lvl="0" indent="-298450" algn="l" rtl="0">
              <a:spcBef>
                <a:spcPts val="0"/>
              </a:spcBef>
              <a:spcAft>
                <a:spcPts val="0"/>
              </a:spcAft>
              <a:buSzPts val="1100"/>
              <a:buChar char="●"/>
            </a:pPr>
            <a:r>
              <a:rPr lang="en"/>
              <a:t>Now has a type:</a:t>
            </a:r>
            <a:endParaRPr/>
          </a:p>
          <a:p>
            <a:pPr marL="914400" lvl="1" indent="-298450" algn="l" rtl="0">
              <a:spcBef>
                <a:spcPts val="0"/>
              </a:spcBef>
              <a:spcAft>
                <a:spcPts val="0"/>
              </a:spcAft>
              <a:buSzPts val="1100"/>
              <a:buChar char="○"/>
            </a:pPr>
            <a:r>
              <a:rPr lang="en"/>
              <a:t>docker-registry - used by container runtime to pull images from private registries</a:t>
            </a:r>
            <a:endParaRPr/>
          </a:p>
          <a:p>
            <a:pPr marL="914400" lvl="1" indent="-298450" algn="l" rtl="0">
              <a:spcBef>
                <a:spcPts val="0"/>
              </a:spcBef>
              <a:spcAft>
                <a:spcPts val="0"/>
              </a:spcAft>
              <a:buSzPts val="1100"/>
              <a:buChar char="○"/>
            </a:pPr>
            <a:r>
              <a:rPr lang="en"/>
              <a:t>generic - just unstructured data</a:t>
            </a:r>
            <a:endParaRPr/>
          </a:p>
          <a:p>
            <a:pPr marL="914400" lvl="1" indent="-298450" algn="l" rtl="0">
              <a:spcBef>
                <a:spcPts val="0"/>
              </a:spcBef>
              <a:spcAft>
                <a:spcPts val="0"/>
              </a:spcAft>
              <a:buSzPts val="1100"/>
              <a:buChar char="○"/>
            </a:pPr>
            <a:r>
              <a:rPr lang="en"/>
              <a:t>tls - pub/priv keys that can be used both inside a container and out by k8s itself</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341507fdae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341507fdae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Same as ConfigMaps except you now have to tell it what kind of secret (we use generic here)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09fc81a05_0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309fc81a05_0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5"/>
        <p:cNvGrpSpPr/>
        <p:nvPr/>
      </p:nvGrpSpPr>
      <p:grpSpPr>
        <a:xfrm>
          <a:off x="0" y="0"/>
          <a:ext cx="0" cy="0"/>
          <a:chOff x="0" y="0"/>
          <a:chExt cx="0" cy="0"/>
        </a:xfrm>
      </p:grpSpPr>
      <p:sp>
        <p:nvSpPr>
          <p:cNvPr id="1236" name="Google Shape;1236;g3aa73fac60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7" name="Google Shape;1237;g3aa73fac60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From literals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437dd53308_24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437dd53308_2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On the left is ConfigMaps, right is Secret</a:t>
            </a:r>
            <a:endParaRPr/>
          </a:p>
          <a:p>
            <a:pPr marL="457200" lvl="0" indent="-298450" algn="l" rtl="0">
              <a:spcBef>
                <a:spcPts val="0"/>
              </a:spcBef>
              <a:spcAft>
                <a:spcPts val="0"/>
              </a:spcAft>
              <a:buSzPts val="1100"/>
              <a:buChar char="●"/>
            </a:pPr>
            <a:r>
              <a:rPr lang="en"/>
              <a:t>K8s lets you pass all sorts of information into a container, with environment variables being one of them</a:t>
            </a:r>
            <a:endParaRPr/>
          </a:p>
          <a:p>
            <a:pPr marL="457200" lvl="0" indent="-298450" algn="l" rtl="0">
              <a:spcBef>
                <a:spcPts val="0"/>
              </a:spcBef>
              <a:spcAft>
                <a:spcPts val="0"/>
              </a:spcAft>
              <a:buSzPts val="1100"/>
              <a:buChar char="●"/>
            </a:pPr>
            <a:r>
              <a:rPr lang="en"/>
              <a:t>uses ‘valueFrom’</a:t>
            </a:r>
            <a:endParaRPr/>
          </a:p>
          <a:p>
            <a:pPr marL="914400" lvl="1" indent="-298450" algn="l" rtl="0">
              <a:spcBef>
                <a:spcPts val="0"/>
              </a:spcBef>
              <a:spcAft>
                <a:spcPts val="0"/>
              </a:spcAft>
              <a:buSzPts val="1100"/>
              <a:buChar char="○"/>
            </a:pPr>
            <a:r>
              <a:rPr lang="en"/>
              <a:t>specify that it comes from a ConfigMap or Secret, give it the cm/secret name and key you want to query</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5"/>
        <p:cNvGrpSpPr/>
        <p:nvPr/>
      </p:nvGrpSpPr>
      <p:grpSpPr>
        <a:xfrm>
          <a:off x="0" y="0"/>
          <a:ext cx="0" cy="0"/>
          <a:chOff x="0" y="0"/>
          <a:chExt cx="0" cy="0"/>
        </a:xfrm>
      </p:grpSpPr>
      <p:sp>
        <p:nvSpPr>
          <p:cNvPr id="1296" name="Google Shape;1296;g341507fdae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7" name="Google Shape;1297;g341507fdae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Now instead of printing them off, we just use normal shell expansion to use them</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4"/>
        <p:cNvGrpSpPr/>
        <p:nvPr/>
      </p:nvGrpSpPr>
      <p:grpSpPr>
        <a:xfrm>
          <a:off x="0" y="0"/>
          <a:ext cx="0" cy="0"/>
          <a:chOff x="0" y="0"/>
          <a:chExt cx="0" cy="0"/>
        </a:xfrm>
      </p:grpSpPr>
      <p:sp>
        <p:nvSpPr>
          <p:cNvPr id="1305" name="Google Shape;1305;g341507fdae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341507fdae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Last method is actually mounting them as a volume</a:t>
            </a:r>
            <a:endParaRPr/>
          </a:p>
          <a:p>
            <a:pPr marL="457200" lvl="0" indent="-298450" algn="l" rtl="0">
              <a:spcBef>
                <a:spcPts val="0"/>
              </a:spcBef>
              <a:spcAft>
                <a:spcPts val="0"/>
              </a:spcAft>
              <a:buSzPts val="1100"/>
              <a:buChar char="●"/>
            </a:pPr>
            <a:r>
              <a:rPr lang="en"/>
              <a:t>we specify volume type as a configmap or secret and give it the name</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437dd53308_24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437dd53308_24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Within the container itself, we reference it as we would any other volume</a:t>
            </a:r>
            <a:endParaRPr/>
          </a:p>
          <a:p>
            <a:pPr marL="457200" lvl="0" indent="-298450" algn="l" rtl="0">
              <a:spcBef>
                <a:spcPts val="0"/>
              </a:spcBef>
              <a:spcAft>
                <a:spcPts val="0"/>
              </a:spcAft>
              <a:buSzPts val="1100"/>
              <a:buChar char="●"/>
            </a:pPr>
            <a:r>
              <a:rPr lang="en"/>
              <a:t>we specify the name, and give it a path</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Ns,pod: Jeff</a:t>
            </a:r>
            <a:endParaRPr/>
          </a:p>
          <a:p>
            <a:pPr marL="0" lvl="0" indent="0" algn="l" rtl="0">
              <a:spcBef>
                <a:spcPts val="0"/>
              </a:spcBef>
              <a:spcAft>
                <a:spcPts val="0"/>
              </a:spcAft>
              <a:buNone/>
            </a:pPr>
            <a:r>
              <a:rPr lang="en"/>
              <a:t>Labels,Selectors: Bob</a:t>
            </a:r>
            <a:endParaRPr/>
          </a:p>
          <a:p>
            <a:pPr marL="0" lvl="0" indent="0" algn="l" rtl="0">
              <a:spcBef>
                <a:spcPts val="0"/>
              </a:spcBef>
              <a:spcAft>
                <a:spcPts val="0"/>
              </a:spcAft>
              <a:buNone/>
            </a:pPr>
            <a:endParaRPr/>
          </a:p>
          <a:p>
            <a:pPr marL="0" lvl="0" indent="0" algn="l" rtl="0">
              <a:spcBef>
                <a:spcPts val="0"/>
              </a:spcBef>
              <a:spcAft>
                <a:spcPts val="0"/>
              </a:spcAft>
              <a:buNone/>
            </a:pPr>
            <a:r>
              <a:rPr lang="en"/>
              <a:t>Service intro: Jeff</a:t>
            </a:r>
            <a:endParaRPr/>
          </a:p>
        </p:txBody>
      </p:sp>
    </p:spTree>
    <p:extLst>
      <p:ext uri="{BB962C8B-B14F-4D97-AF65-F5344CB8AC3E}">
        <p14:creationId xmlns:p14="http://schemas.microsoft.com/office/powerpoint/2010/main" val="26220361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90440350b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90440350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Heapster is being deprecated but can be found in minikube addons</a:t>
            </a:r>
            <a:endParaRPr/>
          </a:p>
          <a:p>
            <a:pPr marL="457200" lvl="0" indent="-298450" algn="l" rtl="0">
              <a:spcBef>
                <a:spcPts val="0"/>
              </a:spcBef>
              <a:spcAft>
                <a:spcPts val="0"/>
              </a:spcAft>
              <a:buSzPts val="1100"/>
              <a:buChar char="●"/>
            </a:pPr>
            <a:r>
              <a:rPr lang="en"/>
              <a:t>metrics api is taking over, also in minikube as an addon</a:t>
            </a:r>
            <a:endParaRPr/>
          </a:p>
          <a:p>
            <a:pPr marL="457200" lvl="0" indent="-298450" algn="l" rtl="0">
              <a:spcBef>
                <a:spcPts val="0"/>
              </a:spcBef>
              <a:spcAft>
                <a:spcPts val="0"/>
              </a:spcAft>
              <a:buSzPts val="1100"/>
              <a:buChar char="●"/>
            </a:pPr>
            <a:r>
              <a:rPr lang="en"/>
              <a:t>used with horizontal pod autoscaler, kube-dashboard, kubectl etc</a:t>
            </a:r>
            <a:endParaRPr/>
          </a:p>
        </p:txBody>
      </p:sp>
    </p:spTree>
    <p:extLst>
      <p:ext uri="{BB962C8B-B14F-4D97-AF65-F5344CB8AC3E}">
        <p14:creationId xmlns:p14="http://schemas.microsoft.com/office/powerpoint/2010/main" val="104493222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90440350b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90440350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Heapster is being deprecated but can be found in minikube addons</a:t>
            </a:r>
            <a:endParaRPr/>
          </a:p>
          <a:p>
            <a:pPr marL="457200" lvl="0" indent="-298450" algn="l" rtl="0">
              <a:spcBef>
                <a:spcPts val="0"/>
              </a:spcBef>
              <a:spcAft>
                <a:spcPts val="0"/>
              </a:spcAft>
              <a:buSzPts val="1100"/>
              <a:buChar char="●"/>
            </a:pPr>
            <a:r>
              <a:rPr lang="en"/>
              <a:t>metrics api is taking over, also in minikube as an addon</a:t>
            </a:r>
            <a:endParaRPr/>
          </a:p>
          <a:p>
            <a:pPr marL="457200" lvl="0" indent="-298450" algn="l" rtl="0">
              <a:spcBef>
                <a:spcPts val="0"/>
              </a:spcBef>
              <a:spcAft>
                <a:spcPts val="0"/>
              </a:spcAft>
              <a:buSzPts val="1100"/>
              <a:buChar char="●"/>
            </a:pPr>
            <a:r>
              <a:rPr lang="en"/>
              <a:t>used with horizontal pod autoscaler, kube-dashboard, kubectl etc</a:t>
            </a:r>
            <a:endParaRPr/>
          </a:p>
        </p:txBody>
      </p:sp>
    </p:spTree>
    <p:extLst>
      <p:ext uri="{BB962C8B-B14F-4D97-AF65-F5344CB8AC3E}">
        <p14:creationId xmlns:p14="http://schemas.microsoft.com/office/powerpoint/2010/main" val="230477476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7"/>
        <p:cNvGrpSpPr/>
        <p:nvPr/>
      </p:nvGrpSpPr>
      <p:grpSpPr>
        <a:xfrm>
          <a:off x="0" y="0"/>
          <a:ext cx="0" cy="0"/>
          <a:chOff x="0" y="0"/>
          <a:chExt cx="0" cy="0"/>
        </a:xfrm>
      </p:grpSpPr>
      <p:sp>
        <p:nvSpPr>
          <p:cNvPr id="1428" name="Google Shape;1428;g3423802bb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9" name="Google Shape;1429;g3423802bb7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6063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2111701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09fc81a05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09fc81a0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Kube-apiserver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Gate keeper for everything in kubernetes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EVERYTHING interacts with kubernetes through the apiserver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Etcd</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Distributed storage back end for kubernetes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apiserver is the only thing that talks to it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Kube-controller-manager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home of the core controllers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kube-scheduler</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handes placement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09fc81a05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09fc81a05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provides forward facing REST interface into k8s itself</a:t>
            </a:r>
            <a:endParaRPr/>
          </a:p>
          <a:p>
            <a:pPr marL="457200" lvl="0" indent="-298450" algn="l" rtl="0">
              <a:spcBef>
                <a:spcPts val="0"/>
              </a:spcBef>
              <a:spcAft>
                <a:spcPts val="0"/>
              </a:spcAft>
              <a:buSzPts val="1100"/>
              <a:buChar char="●"/>
            </a:pPr>
            <a:r>
              <a:rPr lang="en"/>
              <a:t>everything, ALL components interact with each other through the api-server</a:t>
            </a:r>
            <a:endParaRPr/>
          </a:p>
          <a:p>
            <a:pPr marL="457200" lvl="0" indent="-298450" algn="l" rtl="0">
              <a:spcBef>
                <a:spcPts val="0"/>
              </a:spcBef>
              <a:spcAft>
                <a:spcPts val="0"/>
              </a:spcAft>
              <a:buSzPts val="1100"/>
              <a:buChar char="●"/>
            </a:pPr>
            <a:r>
              <a:rPr lang="en"/>
              <a:t>handles authn, authz, request validation, mutation and admission control and serves as a generic front end to the backing datastore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09fc81a05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09fc81a05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is the backing datastore</a:t>
            </a:r>
            <a:endParaRPr/>
          </a:p>
          <a:p>
            <a:pPr marL="457200" lvl="0" indent="-298450" algn="l" rtl="0">
              <a:spcBef>
                <a:spcPts val="0"/>
              </a:spcBef>
              <a:spcAft>
                <a:spcPts val="0"/>
              </a:spcAft>
              <a:buSzPts val="1100"/>
              <a:buChar char="●"/>
            </a:pPr>
            <a:r>
              <a:rPr lang="en"/>
              <a:t>extremely durable and highly available key-value store</a:t>
            </a:r>
            <a:endParaRPr/>
          </a:p>
          <a:p>
            <a:pPr marL="457200" lvl="0" indent="-298450" algn="l" rtl="0">
              <a:spcBef>
                <a:spcPts val="0"/>
              </a:spcBef>
              <a:spcAft>
                <a:spcPts val="0"/>
              </a:spcAft>
              <a:buSzPts val="1100"/>
              <a:buChar char="●"/>
            </a:pPr>
            <a:r>
              <a:rPr lang="en"/>
              <a:t>was developed originally by coreos now redhat</a:t>
            </a:r>
            <a:endParaRPr/>
          </a:p>
          <a:p>
            <a:pPr marL="914400" lvl="1" indent="-298450" algn="l" rtl="0">
              <a:spcBef>
                <a:spcPts val="0"/>
              </a:spcBef>
              <a:spcAft>
                <a:spcPts val="0"/>
              </a:spcAft>
              <a:buSzPts val="1100"/>
              <a:buChar char="○"/>
            </a:pPr>
            <a:r>
              <a:rPr lang="en"/>
              <a:t>however it is in the process of being donated to the CNCF</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09fc81a05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09fc81a0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provides HA via raft</a:t>
            </a:r>
            <a:endParaRPr/>
          </a:p>
          <a:p>
            <a:pPr marL="457200" lvl="0" indent="-298450" algn="l" rtl="0">
              <a:spcBef>
                <a:spcPts val="0"/>
              </a:spcBef>
              <a:spcAft>
                <a:spcPts val="0"/>
              </a:spcAft>
              <a:buSzPts val="1100"/>
              <a:buChar char="●"/>
            </a:pPr>
            <a:r>
              <a:rPr lang="en"/>
              <a:t>requires quorum of systems</a:t>
            </a:r>
            <a:endParaRPr/>
          </a:p>
          <a:p>
            <a:pPr marL="457200" lvl="0" indent="-298450" algn="l" rtl="0">
              <a:spcBef>
                <a:spcPts val="0"/>
              </a:spcBef>
              <a:spcAft>
                <a:spcPts val="0"/>
              </a:spcAft>
              <a:buSzPts val="1100"/>
              <a:buChar char="●"/>
            </a:pPr>
            <a:r>
              <a:rPr lang="en"/>
              <a:t>Typically aim for 1,3,5,7 control plane servers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9fc81a0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09fc81a0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Its the director behind the scenes</a:t>
            </a:r>
            <a:endParaRPr/>
          </a:p>
          <a:p>
            <a:pPr marL="457200" lvl="0" indent="-298450" algn="l" rtl="0">
              <a:spcBef>
                <a:spcPts val="0"/>
              </a:spcBef>
              <a:spcAft>
                <a:spcPts val="0"/>
              </a:spcAft>
              <a:buSzPts val="1100"/>
              <a:buChar char="●"/>
            </a:pPr>
            <a:r>
              <a:rPr lang="en"/>
              <a:t>The thing that says “hey I need a few more pods spun up”</a:t>
            </a:r>
            <a:endParaRPr/>
          </a:p>
          <a:p>
            <a:pPr marL="457200" lvl="0" indent="-298450" algn="l" rtl="0">
              <a:spcBef>
                <a:spcPts val="0"/>
              </a:spcBef>
              <a:spcAft>
                <a:spcPts val="0"/>
              </a:spcAft>
              <a:buSzPts val="1100"/>
              <a:buChar char="●"/>
            </a:pPr>
            <a:r>
              <a:rPr lang="en"/>
              <a:t>Does NOT handle scheduling, just decides what the desired state of the cluster should look like</a:t>
            </a:r>
            <a:endParaRPr/>
          </a:p>
          <a:p>
            <a:pPr marL="914400" lvl="1" indent="-298450" algn="l" rtl="0">
              <a:spcBef>
                <a:spcPts val="0"/>
              </a:spcBef>
              <a:spcAft>
                <a:spcPts val="0"/>
              </a:spcAft>
              <a:buSzPts val="1100"/>
              <a:buChar char="○"/>
            </a:pPr>
            <a:r>
              <a:rPr lang="en"/>
              <a:t>e.g. receives request for a deployment, produces replicaset, then produces pods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09fc81a05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09fc81a05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t>scheduler decides which nodes should run which pods</a:t>
            </a:r>
            <a:endParaRPr dirty="0"/>
          </a:p>
          <a:p>
            <a:pPr marL="914400" lvl="1" indent="-298450" algn="l" rtl="0">
              <a:spcBef>
                <a:spcPts val="0"/>
              </a:spcBef>
              <a:spcAft>
                <a:spcPts val="0"/>
              </a:spcAft>
              <a:buSzPts val="1100"/>
              <a:buChar char="○"/>
            </a:pPr>
            <a:r>
              <a:rPr lang="en" dirty="0"/>
              <a:t>updates pod with a node assignment, nodes poll checking which pods have their matching assignment</a:t>
            </a:r>
            <a:endParaRPr dirty="0"/>
          </a:p>
          <a:p>
            <a:pPr marL="457200" lvl="0" indent="-298450" algn="l" rtl="0">
              <a:spcBef>
                <a:spcPts val="0"/>
              </a:spcBef>
              <a:spcAft>
                <a:spcPts val="0"/>
              </a:spcAft>
              <a:buSzPts val="1100"/>
              <a:buChar char="●"/>
            </a:pPr>
            <a:r>
              <a:rPr lang="en" dirty="0"/>
              <a:t>takes into account variety of </a:t>
            </a:r>
            <a:r>
              <a:rPr lang="en" dirty="0" err="1"/>
              <a:t>reqs</a:t>
            </a:r>
            <a:r>
              <a:rPr lang="en" dirty="0"/>
              <a:t>, affinity, anti-affinity, </a:t>
            </a:r>
            <a:r>
              <a:rPr lang="en" dirty="0" err="1"/>
              <a:t>hw</a:t>
            </a:r>
            <a:r>
              <a:rPr lang="en" dirty="0"/>
              <a:t> resources </a:t>
            </a:r>
            <a:r>
              <a:rPr lang="en" dirty="0" err="1"/>
              <a:t>etc</a:t>
            </a:r>
            <a:endParaRPr dirty="0"/>
          </a:p>
          <a:p>
            <a:pPr marL="457200" lvl="0" indent="-298450" algn="l" rtl="0">
              <a:spcBef>
                <a:spcPts val="0"/>
              </a:spcBef>
              <a:spcAft>
                <a:spcPts val="0"/>
              </a:spcAft>
              <a:buSzPts val="1100"/>
              <a:buChar char="●"/>
            </a:pPr>
            <a:r>
              <a:rPr lang="en" dirty="0"/>
              <a:t>possible to actually run more than one scheduler</a:t>
            </a:r>
            <a:endParaRPr dirty="0"/>
          </a:p>
          <a:p>
            <a:pPr marL="914400" lvl="1" indent="-298450" algn="l" rtl="0">
              <a:spcBef>
                <a:spcPts val="0"/>
              </a:spcBef>
              <a:spcAft>
                <a:spcPts val="0"/>
              </a:spcAft>
              <a:buSzPts val="1100"/>
              <a:buChar char="○"/>
            </a:pPr>
            <a:r>
              <a:rPr lang="en" dirty="0"/>
              <a:t>example: </a:t>
            </a:r>
            <a:r>
              <a:rPr lang="en" dirty="0" err="1"/>
              <a:t>kube</a:t>
            </a:r>
            <a:r>
              <a:rPr lang="en" dirty="0"/>
              <a:t>-batch is a gang scheduler based off LSF/Symphony from IBM</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309fc81a05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309fc81a05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Its the director behind the scenes</a:t>
            </a:r>
            <a:endParaRPr/>
          </a:p>
          <a:p>
            <a:pPr marL="457200" lvl="0" indent="-298450" algn="l" rtl="0">
              <a:spcBef>
                <a:spcPts val="0"/>
              </a:spcBef>
              <a:spcAft>
                <a:spcPts val="0"/>
              </a:spcAft>
              <a:buSzPts val="1100"/>
              <a:buChar char="●"/>
            </a:pPr>
            <a:r>
              <a:rPr lang="en"/>
              <a:t>The thing that says “hey I need a few more pods spun up”</a:t>
            </a:r>
            <a:endParaRPr/>
          </a:p>
          <a:p>
            <a:pPr marL="457200" lvl="0" indent="-298450" algn="l" rtl="0">
              <a:spcBef>
                <a:spcPts val="0"/>
              </a:spcBef>
              <a:spcAft>
                <a:spcPts val="0"/>
              </a:spcAft>
              <a:buSzPts val="1100"/>
              <a:buChar char="●"/>
            </a:pPr>
            <a:r>
              <a:rPr lang="en"/>
              <a:t>Does NOT handle scheduling, just decides what the desired state of the cluster should look like</a:t>
            </a:r>
            <a:endParaRPr/>
          </a:p>
          <a:p>
            <a:pPr marL="914400" lvl="1" indent="-298450" algn="l" rtl="0">
              <a:spcBef>
                <a:spcPts val="0"/>
              </a:spcBef>
              <a:spcAft>
                <a:spcPts val="0"/>
              </a:spcAft>
              <a:buSzPts val="1100"/>
              <a:buChar char="○"/>
            </a:pPr>
            <a:r>
              <a:rPr lang="en"/>
              <a:t>e.g. receives request for a deployment, produces replicaset, then produces pods</a:t>
            </a:r>
            <a:endParaRPr/>
          </a:p>
        </p:txBody>
      </p:sp>
    </p:spTree>
    <p:extLst>
      <p:ext uri="{BB962C8B-B14F-4D97-AF65-F5344CB8AC3E}">
        <p14:creationId xmlns:p14="http://schemas.microsoft.com/office/powerpoint/2010/main" val="3825325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09fc81a05_0_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09fc81a05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09fc81a05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09fc81a0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dirty="0">
                <a:solidFill>
                  <a:schemeClr val="dk1"/>
                </a:solidFill>
              </a:rPr>
              <a:t>There’s a phrase called Google-scale. This was developed out of a need to scale large container applications across Google-scale infrastructure</a:t>
            </a:r>
            <a:endParaRPr dirty="0"/>
          </a:p>
          <a:p>
            <a:pPr marL="457200" lvl="0" indent="-298450" algn="l" rtl="0">
              <a:spcBef>
                <a:spcPts val="0"/>
              </a:spcBef>
              <a:spcAft>
                <a:spcPts val="0"/>
              </a:spcAft>
              <a:buSzPts val="1100"/>
              <a:buChar char="●"/>
            </a:pPr>
            <a:r>
              <a:rPr lang="en" dirty="0" err="1"/>
              <a:t>borg</a:t>
            </a:r>
            <a:r>
              <a:rPr lang="en" dirty="0"/>
              <a:t> is the man behind the curtain managing everything in google</a:t>
            </a:r>
            <a:endParaRPr dirty="0"/>
          </a:p>
          <a:p>
            <a:pPr marL="457200" lvl="0" indent="-298450" algn="l" rtl="0">
              <a:spcBef>
                <a:spcPts val="0"/>
              </a:spcBef>
              <a:spcAft>
                <a:spcPts val="0"/>
              </a:spcAft>
              <a:buSzPts val="1100"/>
              <a:buChar char="●"/>
            </a:pPr>
            <a:r>
              <a:rPr lang="en" dirty="0"/>
              <a:t>Kubernetes is loosely coupled, meaning that all the components have little knowledge of each other and function independently</a:t>
            </a:r>
          </a:p>
          <a:p>
            <a:pPr marL="457200" lvl="0" indent="-298450" algn="l" rtl="0">
              <a:spcBef>
                <a:spcPts val="0"/>
              </a:spcBef>
              <a:spcAft>
                <a:spcPts val="0"/>
              </a:spcAft>
              <a:buSzPts val="1100"/>
              <a:buChar char="●"/>
            </a:pPr>
            <a:r>
              <a:rPr lang="en" dirty="0"/>
              <a:t>This makes them easy to replace and integrate with a wide variety of systems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09fc81a05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309fc81a05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Kubelet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Agent running on every node, including the control plane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Kube-proxy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network ‘plumber’ for Kubernetes services</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Enables in-cluster load-balancing and service discovery</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Container Runtime Engine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 containerizer itself - typically docker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09fc81a05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09fc81a05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single host daemon required for a being a part of a kubernetes cluster</a:t>
            </a:r>
            <a:endParaRPr/>
          </a:p>
          <a:p>
            <a:pPr marL="457200" lvl="0" indent="-298450" algn="l" rtl="0">
              <a:spcBef>
                <a:spcPts val="0"/>
              </a:spcBef>
              <a:spcAft>
                <a:spcPts val="0"/>
              </a:spcAft>
              <a:buSzPts val="1100"/>
              <a:buChar char="●"/>
            </a:pPr>
            <a:r>
              <a:rPr lang="en"/>
              <a:t>can read pod manifests from several different locations</a:t>
            </a:r>
            <a:endParaRPr/>
          </a:p>
          <a:p>
            <a:pPr marL="457200" lvl="0" indent="-298450" algn="l" rtl="0">
              <a:spcBef>
                <a:spcPts val="0"/>
              </a:spcBef>
              <a:spcAft>
                <a:spcPts val="0"/>
              </a:spcAft>
              <a:buSzPts val="1100"/>
              <a:buChar char="●"/>
            </a:pPr>
            <a:r>
              <a:rPr lang="en"/>
              <a:t>workers: poll kube-apiserver looking for what they should run</a:t>
            </a:r>
            <a:endParaRPr/>
          </a:p>
          <a:p>
            <a:pPr marL="457200" lvl="0" indent="-298450" algn="l" rtl="0">
              <a:spcBef>
                <a:spcPts val="0"/>
              </a:spcBef>
              <a:spcAft>
                <a:spcPts val="0"/>
              </a:spcAft>
              <a:buSzPts val="1100"/>
              <a:buChar char="●"/>
            </a:pPr>
            <a:r>
              <a:rPr lang="en"/>
              <a:t>masters: run the master services as static manifests found locally on the host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09fc81a05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09fc81a05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kube-proxy is the plumber</a:t>
            </a:r>
            <a:endParaRPr/>
          </a:p>
          <a:p>
            <a:pPr marL="457200" lvl="0" indent="-298450" algn="l" rtl="0">
              <a:spcBef>
                <a:spcPts val="0"/>
              </a:spcBef>
              <a:spcAft>
                <a:spcPts val="0"/>
              </a:spcAft>
              <a:buSzPts val="1100"/>
              <a:buChar char="●"/>
            </a:pPr>
            <a:r>
              <a:rPr lang="en"/>
              <a:t>creates the rules on the host to map and expose services</a:t>
            </a:r>
            <a:endParaRPr/>
          </a:p>
          <a:p>
            <a:pPr marL="457200" lvl="0" indent="-298450" algn="l" rtl="0">
              <a:spcBef>
                <a:spcPts val="0"/>
              </a:spcBef>
              <a:spcAft>
                <a:spcPts val="0"/>
              </a:spcAft>
              <a:buSzPts val="1100"/>
              <a:buChar char="●"/>
            </a:pPr>
            <a:r>
              <a:rPr lang="en"/>
              <a:t>uses a combination of ipvs and iptables to manage networking/loadbalancing</a:t>
            </a:r>
            <a:endParaRPr/>
          </a:p>
          <a:p>
            <a:pPr marL="457200" lvl="0" indent="-298450" algn="l" rtl="0">
              <a:spcBef>
                <a:spcPts val="0"/>
              </a:spcBef>
              <a:spcAft>
                <a:spcPts val="0"/>
              </a:spcAft>
              <a:buSzPts val="1100"/>
              <a:buChar char="●"/>
            </a:pPr>
            <a:r>
              <a:rPr lang="en"/>
              <a:t>ipvs is more performant and opens the door to a wider feature set (port ranges, better lb rules etc)</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309fc81a05_0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09fc81a05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Kubernetes functions with multiple different containerizers</a:t>
            </a:r>
            <a:endParaRPr/>
          </a:p>
          <a:p>
            <a:pPr marL="457200" lvl="0" indent="-298450" algn="l" rtl="0">
              <a:spcBef>
                <a:spcPts val="0"/>
              </a:spcBef>
              <a:spcAft>
                <a:spcPts val="0"/>
              </a:spcAft>
              <a:buSzPts val="1100"/>
              <a:buChar char="●"/>
            </a:pPr>
            <a:r>
              <a:rPr lang="en"/>
              <a:t>Interacts with them through the CRI - container runtime interface</a:t>
            </a:r>
            <a:endParaRPr/>
          </a:p>
          <a:p>
            <a:pPr marL="457200" lvl="0" indent="-298450" algn="l" rtl="0">
              <a:spcBef>
                <a:spcPts val="0"/>
              </a:spcBef>
              <a:spcAft>
                <a:spcPts val="0"/>
              </a:spcAft>
              <a:buSzPts val="1100"/>
              <a:buChar char="●"/>
            </a:pPr>
            <a:r>
              <a:rPr lang="en"/>
              <a:t>CRI creates a ‘shim’ to talk between kubelet and the container runtime </a:t>
            </a:r>
            <a:endParaRPr/>
          </a:p>
          <a:p>
            <a:pPr marL="457200" lvl="0" indent="-298450" algn="l" rtl="0">
              <a:spcBef>
                <a:spcPts val="0"/>
              </a:spcBef>
              <a:spcAft>
                <a:spcPts val="0"/>
              </a:spcAft>
              <a:buSzPts val="1100"/>
              <a:buChar char="●"/>
            </a:pPr>
            <a:r>
              <a:rPr lang="en"/>
              <a:t>cri-o is a cool one that allows you to run any oci compatible image/runtime in Kubernetes</a:t>
            </a:r>
            <a:endParaRPr/>
          </a:p>
          <a:p>
            <a:pPr marL="457200" lvl="0" indent="-298450" algn="l" rtl="0">
              <a:spcBef>
                <a:spcPts val="0"/>
              </a:spcBef>
              <a:spcAft>
                <a:spcPts val="0"/>
              </a:spcAft>
              <a:buSzPts val="1100"/>
              <a:buChar char="●"/>
            </a:pPr>
            <a:r>
              <a:rPr lang="en"/>
              <a:t> kata is a super lightweight KVM wrapper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9fc81a05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9fc81a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Networking is where people tend to get confused, they think of it like Docker</a:t>
            </a:r>
            <a:endParaRPr/>
          </a:p>
          <a:p>
            <a:pPr marL="457200" lvl="0" indent="-298450" algn="l" rtl="0">
              <a:spcBef>
                <a:spcPts val="0"/>
              </a:spcBef>
              <a:spcAft>
                <a:spcPts val="0"/>
              </a:spcAft>
              <a:buSzPts val="1100"/>
              <a:buChar char="●"/>
            </a:pPr>
            <a:r>
              <a:rPr lang="en"/>
              <a:t>The backing cluster network is a plugin, does not work just out of the box</a:t>
            </a:r>
            <a:endParaRPr/>
          </a:p>
        </p:txBody>
      </p:sp>
    </p:spTree>
    <p:extLst>
      <p:ext uri="{BB962C8B-B14F-4D97-AF65-F5344CB8AC3E}">
        <p14:creationId xmlns:p14="http://schemas.microsoft.com/office/powerpoint/2010/main" val="32986914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2746367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92488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745401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886363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37dd53308_7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37dd53308_7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lot of key components are batteries-included</a:t>
            </a:r>
            <a:endParaRPr/>
          </a:p>
        </p:txBody>
      </p:sp>
    </p:spTree>
    <p:extLst>
      <p:ext uri="{BB962C8B-B14F-4D97-AF65-F5344CB8AC3E}">
        <p14:creationId xmlns:p14="http://schemas.microsoft.com/office/powerpoint/2010/main" val="7743661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312699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578781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29999671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309fc81a05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309fc81a05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complete picture</a:t>
            </a:r>
            <a:endParaRPr/>
          </a:p>
        </p:txBody>
      </p:sp>
    </p:spTree>
    <p:extLst>
      <p:ext uri="{BB962C8B-B14F-4D97-AF65-F5344CB8AC3E}">
        <p14:creationId xmlns:p14="http://schemas.microsoft.com/office/powerpoint/2010/main" val="19072736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0d1a755f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0d1a755f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193482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09fc81a05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09fc81a05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Networking is where people tend to get confused, they think of it like Docker</a:t>
            </a:r>
            <a:endParaRPr/>
          </a:p>
          <a:p>
            <a:pPr marL="457200" lvl="0" indent="-298450" algn="l" rtl="0">
              <a:spcBef>
                <a:spcPts val="0"/>
              </a:spcBef>
              <a:spcAft>
                <a:spcPts val="0"/>
              </a:spcAft>
              <a:buSzPts val="1100"/>
              <a:buChar char="●"/>
            </a:pPr>
            <a:r>
              <a:rPr lang="en"/>
              <a:t>The backing cluster network is a plugin, does not work just out of the box</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309fc81a05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309fc81a05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Reminder to myself: Don’t expand on things on THIS SLIDE, use the next ones</a:t>
            </a:r>
            <a:endParaRPr/>
          </a:p>
          <a:p>
            <a:pPr marL="457200" lvl="0" indent="-298450" algn="l" rtl="0">
              <a:spcBef>
                <a:spcPts val="0"/>
              </a:spcBef>
              <a:spcAft>
                <a:spcPts val="0"/>
              </a:spcAft>
              <a:buSzPts val="1100"/>
              <a:buChar char="●"/>
            </a:pPr>
            <a:r>
              <a:rPr lang="en"/>
              <a:t>Kubernetes adheres to these fundamental rules for networking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309fc81a05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309fc81a05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Pods are groups of containers into a single manageable unit</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Example: app container + a container within a pod that sends logs to another service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As such the containers share a network namespace</a:t>
            </a:r>
            <a:endParaRPr>
              <a:solidFill>
                <a:schemeClr val="dk1"/>
              </a:solidFill>
            </a:endParaRPr>
          </a:p>
          <a:p>
            <a:pPr marL="457200" lvl="0" indent="-298450" algn="l" rtl="0">
              <a:spcBef>
                <a:spcPts val="0"/>
              </a:spcBef>
              <a:spcAft>
                <a:spcPts val="0"/>
              </a:spcAft>
              <a:buClr>
                <a:schemeClr val="dk1"/>
              </a:buClr>
              <a:buSzPts val="1100"/>
              <a:buChar char="●"/>
            </a:pPr>
            <a:r>
              <a:rPr lang="en"/>
              <a:t>Pods are given a cluster unique IP for the duration of its lifecycle.</a:t>
            </a:r>
            <a:endParaRPr/>
          </a:p>
          <a:p>
            <a:pPr marL="914400" lvl="1" indent="-298450" algn="l" rtl="0">
              <a:spcBef>
                <a:spcPts val="0"/>
              </a:spcBef>
              <a:spcAft>
                <a:spcPts val="0"/>
              </a:spcAft>
              <a:buClr>
                <a:schemeClr val="dk1"/>
              </a:buClr>
              <a:buSzPts val="1100"/>
              <a:buChar char="○"/>
            </a:pPr>
            <a:r>
              <a:rPr lang="en"/>
              <a:t>Think dhcp, a Pod will be given a static lease for as long as it’s around</a:t>
            </a:r>
            <a:endParaRPr/>
          </a:p>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309fc81a05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309fc81a05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Both pod-to-service and external-to-service connectivity relies on kube-proxy</a:t>
            </a:r>
            <a:endParaRPr/>
          </a:p>
          <a:p>
            <a:pPr marL="457200" lvl="0" indent="-298450" algn="l" rtl="0">
              <a:spcBef>
                <a:spcPts val="0"/>
              </a:spcBef>
              <a:spcAft>
                <a:spcPts val="0"/>
              </a:spcAft>
              <a:buSzPts val="1100"/>
              <a:buChar char="●"/>
            </a:pPr>
            <a:r>
              <a:rPr lang="en"/>
              <a:t>For pod-to-service - kubernetes creates a cluster-wide IP that can map to n-number of pods</a:t>
            </a:r>
            <a:endParaRPr/>
          </a:p>
          <a:p>
            <a:pPr marL="914400" lvl="1" indent="-298450" algn="l" rtl="0">
              <a:spcBef>
                <a:spcPts val="0"/>
              </a:spcBef>
              <a:spcAft>
                <a:spcPts val="0"/>
              </a:spcAft>
              <a:buSzPts val="1100"/>
              <a:buChar char="○"/>
            </a:pPr>
            <a:r>
              <a:rPr lang="en"/>
              <a:t>think like a dns name, or an LB to point to containers backing your service</a:t>
            </a:r>
            <a:endParaRPr/>
          </a:p>
          <a:p>
            <a:pPr marL="457200" lvl="0" indent="-298450" algn="l" rtl="0">
              <a:spcBef>
                <a:spcPts val="0"/>
              </a:spcBef>
              <a:spcAft>
                <a:spcPts val="0"/>
              </a:spcAft>
              <a:buSzPts val="1100"/>
              <a:buChar char="●"/>
            </a:pPr>
            <a:r>
              <a:rPr lang="en"/>
              <a:t> External Connectivity relies on an external entity, a cloud provider or some other system in conjunction with kube-proxy to map out-of-cluster access to cluster services</a:t>
            </a:r>
            <a:endParaRPr/>
          </a:p>
          <a:p>
            <a:pPr marL="0" lvl="0" indent="0" algn="l" rtl="0">
              <a:spcBef>
                <a:spcPts val="0"/>
              </a:spcBef>
              <a:spcAft>
                <a:spcPts val="0"/>
              </a:spcAft>
              <a:buClr>
                <a:srgbClr val="000000"/>
              </a:buClr>
              <a:buSzPts val="1100"/>
              <a:buFont typeface="Arial"/>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30b0ca7763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30b0ca7763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Ns,pod: Jeff</a:t>
            </a:r>
            <a:endParaRPr/>
          </a:p>
          <a:p>
            <a:pPr marL="0" lvl="0" indent="0" algn="l" rtl="0">
              <a:spcBef>
                <a:spcPts val="0"/>
              </a:spcBef>
              <a:spcAft>
                <a:spcPts val="0"/>
              </a:spcAft>
              <a:buNone/>
            </a:pPr>
            <a:r>
              <a:rPr lang="en"/>
              <a:t>Labels,Selectors: Bob</a:t>
            </a:r>
            <a:endParaRPr/>
          </a:p>
          <a:p>
            <a:pPr marL="0" lvl="0" indent="0" algn="l" rtl="0">
              <a:spcBef>
                <a:spcPts val="0"/>
              </a:spcBef>
              <a:spcAft>
                <a:spcPts val="0"/>
              </a:spcAft>
              <a:buNone/>
            </a:pPr>
            <a:endParaRPr/>
          </a:p>
          <a:p>
            <a:pPr marL="0" lvl="0" indent="0" algn="l" rtl="0">
              <a:spcBef>
                <a:spcPts val="0"/>
              </a:spcBef>
              <a:spcAft>
                <a:spcPts val="0"/>
              </a:spcAft>
              <a:buNone/>
            </a:pPr>
            <a:r>
              <a:rPr lang="en"/>
              <a:t>Service intro: Jeff</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437dd53308_7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437dd53308_7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instance will have a new IP and likely be on a different host, but Kubernetes gives the primitives for us to ‘not care’ about that.</a:t>
            </a:r>
            <a:endParaRPr/>
          </a:p>
        </p:txBody>
      </p:sp>
    </p:spTree>
    <p:extLst>
      <p:ext uri="{BB962C8B-B14F-4D97-AF65-F5344CB8AC3E}">
        <p14:creationId xmlns:p14="http://schemas.microsoft.com/office/powerpoint/2010/main" val="7739918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30d1a755f0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30d1a755f0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Think like a scope or even a subdomain</a:t>
            </a:r>
            <a:endParaRPr/>
          </a:p>
          <a:p>
            <a:pPr marL="457200" lvl="0" indent="-298450" algn="l" rtl="0">
              <a:spcBef>
                <a:spcPts val="0"/>
              </a:spcBef>
              <a:spcAft>
                <a:spcPts val="0"/>
              </a:spcAft>
              <a:buSzPts val="1100"/>
              <a:buChar char="●"/>
            </a:pPr>
            <a:r>
              <a:rPr lang="en">
                <a:solidFill>
                  <a:schemeClr val="dk1"/>
                </a:solidFill>
              </a:rPr>
              <a:t>This is a very similar concept to namespaces in programming. In fact it is the same, just for application architecture.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30d1a755f0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30d1a755f0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Discuss sidecar pattern</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This is a good example of a pod having multiple containers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3aa73fac60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3aa73fac60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aa73fac60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aa73fac60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Essentially a Pod without a name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 need to supply apiVersion or Kind</a:t>
            </a: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934653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1e20d00f1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1e20d00f1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31e20d00f1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31e20d00f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Selectors allow you to create rules based on your labels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NO ‘hard links’ to things, everything is done through labels and selectors</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3824ebfdb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3824ebfdb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31e20d00f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31e20d00f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309fc81a05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309fc81a05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ephemeral. Repeat repeat repeat.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31f07f232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31f07f232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This in-turn acts as a simple round-robin load balancer among the Pods targeted by the selector.</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More options coming</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c4f0e46e8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c4f0e46e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There are a few small things we should mention</a:t>
            </a:r>
            <a:endParaRPr/>
          </a:p>
          <a:p>
            <a:pPr marL="457200" lvl="0" indent="-298450" algn="l" rtl="0">
              <a:spcBef>
                <a:spcPts val="0"/>
              </a:spcBef>
              <a:spcAft>
                <a:spcPts val="0"/>
              </a:spcAft>
              <a:buSzPts val="1100"/>
              <a:buChar char="●"/>
            </a:pPr>
            <a:r>
              <a:rPr lang="en"/>
              <a:t>It’s kind of a chicken and egg problem. But we need to talk about these before the stuff that supports and extends it</a:t>
            </a:r>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31f07f2325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31f07f23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clusterIP,LB - Bob</a:t>
            </a:r>
            <a:endParaRPr/>
          </a:p>
          <a:p>
            <a:pPr marL="0" lvl="0" indent="0" algn="l" rtl="0">
              <a:spcBef>
                <a:spcPts val="0"/>
              </a:spcBef>
              <a:spcAft>
                <a:spcPts val="0"/>
              </a:spcAft>
              <a:buNone/>
            </a:pPr>
            <a:r>
              <a:rPr lang="en"/>
              <a:t>Nodeport,External - Jeff</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1e20d00f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1e20d00f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ClusterIP is an internal LB for your application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g3aa73fac60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7" name="Google Shape;627;g3aa73fac60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Pod on host C requests the service</a:t>
            </a:r>
            <a:endParaRPr/>
          </a:p>
          <a:p>
            <a:pPr marL="457200" lvl="0" indent="-298450" algn="l" rtl="0">
              <a:spcBef>
                <a:spcPts val="0"/>
              </a:spcBef>
              <a:spcAft>
                <a:spcPts val="0"/>
              </a:spcAft>
              <a:buSzPts val="1100"/>
              <a:buChar char="●"/>
            </a:pPr>
            <a:r>
              <a:rPr lang="en"/>
              <a:t>Hits host iptables and it load-balances the connection between the endpoints residing on Hosts A, B</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1e20d00f1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1e20d00f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 ClusterIP is an internal LB for your application</a:t>
            </a:r>
            <a:endParaRPr/>
          </a:p>
        </p:txBody>
      </p:sp>
    </p:spTree>
    <p:extLst>
      <p:ext uri="{BB962C8B-B14F-4D97-AF65-F5344CB8AC3E}">
        <p14:creationId xmlns:p14="http://schemas.microsoft.com/office/powerpoint/2010/main" val="23908036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31eb1113e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31eb1113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NodePort behaves just like ClusterIP, except it also exposes the service on a (random or specified) port on every Node in your cluster.</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3aa73fac60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3aa73fac60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User can hit any host in cluster on nodeport IP and get to service</a:t>
            </a:r>
            <a:endParaRPr/>
          </a:p>
          <a:p>
            <a:pPr marL="457200" lvl="0" indent="-298450" algn="l" rtl="0">
              <a:spcBef>
                <a:spcPts val="0"/>
              </a:spcBef>
              <a:spcAft>
                <a:spcPts val="0"/>
              </a:spcAft>
              <a:buSzPts val="1100"/>
              <a:buChar char="●"/>
            </a:pPr>
            <a:r>
              <a:rPr lang="en"/>
              <a:t>Does introduce extra hop if hitting a host without instance of the pod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31f07f2325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31f07f232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Continue to get abstracted and built on top of one another.</a:t>
            </a:r>
            <a:endParaRPr/>
          </a:p>
          <a:p>
            <a:pPr marL="457200" lvl="0" indent="-298450" algn="l" rtl="0">
              <a:spcBef>
                <a:spcPts val="0"/>
              </a:spcBef>
              <a:spcAft>
                <a:spcPts val="0"/>
              </a:spcAft>
              <a:buSzPts val="1100"/>
              <a:buChar char="●"/>
            </a:pPr>
            <a:r>
              <a:rPr lang="en"/>
              <a:t>The LoadBalancer service extends NodePort turns it into a highly-available externally consumable resource.</a:t>
            </a:r>
            <a:endParaRPr/>
          </a:p>
          <a:p>
            <a:pPr marL="457200" lvl="0" indent="-298450" algn="l" rtl="0">
              <a:spcBef>
                <a:spcPts val="0"/>
              </a:spcBef>
              <a:spcAft>
                <a:spcPts val="0"/>
              </a:spcAft>
              <a:buSzPts val="1100"/>
              <a:buChar char="●"/>
            </a:pPr>
            <a:r>
              <a:rPr lang="en"/>
              <a:t>-Must- Work with some external system to provide cluster ingress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aa73fac60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aa73fac6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Gets external IP from provider</a:t>
            </a:r>
            <a:endParaRPr/>
          </a:p>
          <a:p>
            <a:pPr marL="457200" lvl="0" indent="-298450" algn="l" rtl="0">
              <a:spcBef>
                <a:spcPts val="0"/>
              </a:spcBef>
              <a:spcAft>
                <a:spcPts val="0"/>
              </a:spcAft>
              <a:buSzPts val="1100"/>
              <a:buChar char="●"/>
            </a:pPr>
            <a:r>
              <a:rPr lang="en"/>
              <a:t>There are settings to remove nodes that are not running an instance of the pod. To remove extra hop.</a:t>
            </a:r>
            <a:endParaRPr/>
          </a:p>
        </p:txBody>
      </p:sp>
    </p:spTree>
    <p:extLst>
      <p:ext uri="{BB962C8B-B14F-4D97-AF65-F5344CB8AC3E}">
        <p14:creationId xmlns:p14="http://schemas.microsoft.com/office/powerpoint/2010/main" val="84448534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3aa73fac60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3aa73fac60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Gets external IP from provider</a:t>
            </a:r>
            <a:endParaRPr/>
          </a:p>
          <a:p>
            <a:pPr marL="457200" lvl="0" indent="-298450" algn="l" rtl="0">
              <a:spcBef>
                <a:spcPts val="0"/>
              </a:spcBef>
              <a:spcAft>
                <a:spcPts val="0"/>
              </a:spcAft>
              <a:buSzPts val="1100"/>
              <a:buChar char="●"/>
            </a:pPr>
            <a:r>
              <a:rPr lang="en"/>
              <a:t>There are settings to remove nodes that are not running an instance of the pod. To remove extra hop.</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f07f232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1f07f232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Allows you to point your configs and such to a static entry internally that you can update out of band later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37dd53308_2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37dd53308_2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f07f232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1f07f232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Allows you to point your configs and such to a static entry internally that you can update out of band later</a:t>
            </a:r>
            <a:endParaRPr/>
          </a:p>
        </p:txBody>
      </p:sp>
    </p:spTree>
    <p:extLst>
      <p:ext uri="{BB962C8B-B14F-4D97-AF65-F5344CB8AC3E}">
        <p14:creationId xmlns:p14="http://schemas.microsoft.com/office/powerpoint/2010/main" val="204504274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31f07f232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31f07f232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Allows you to point your configs and such to a static entry internally that you can update out of band later</a:t>
            </a:r>
            <a:endParaRPr/>
          </a:p>
        </p:txBody>
      </p:sp>
    </p:spTree>
    <p:extLst>
      <p:ext uri="{BB962C8B-B14F-4D97-AF65-F5344CB8AC3E}">
        <p14:creationId xmlns:p14="http://schemas.microsoft.com/office/powerpoint/2010/main" val="37530094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0b0ca7763_1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0b0ca7763_1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rs,ds,j/cronjob - jeff</a:t>
            </a:r>
            <a:endParaRPr/>
          </a:p>
          <a:p>
            <a:pPr marL="0" lvl="0" indent="0" algn="l" rtl="0">
              <a:spcBef>
                <a:spcPts val="0"/>
              </a:spcBef>
              <a:spcAft>
                <a:spcPts val="0"/>
              </a:spcAft>
              <a:buNone/>
            </a:pPr>
            <a:r>
              <a:rPr lang="en"/>
              <a:t>dep,sts - bob</a:t>
            </a:r>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309fc81a05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309fc81a05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ReplicaSets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They strive to ensure the number of pods you want running will stay running</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aa73fac60_0_2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3aa73fac60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define the number of pods you want running with the replicas field.</a:t>
            </a:r>
            <a:endParaRPr/>
          </a:p>
          <a:p>
            <a:pPr marL="0" lvl="0" indent="0" algn="l" rtl="0">
              <a:spcBef>
                <a:spcPts val="0"/>
              </a:spcBef>
              <a:spcAft>
                <a:spcPts val="0"/>
              </a:spcAft>
              <a:buNone/>
            </a:pPr>
            <a:r>
              <a:rPr lang="en"/>
              <a:t>You then define the selector the ReplicaSet will use to look for Pods and ensure they’re running.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35fac3579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35fac3579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Selector and labels within the pod template match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This may seem redundant, but there are edge-case instances where you might not always want them to match. A little redundancy here also grants us a very flexible and powerful tool.</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Pods have generated name based off replicaset name + random 5 character string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309fc81a05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309fc81a05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The real way we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Deployments manage replicasets which then manage pods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Rare that you manage replicasets directly because they are ‘dumb’</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Offer update control and rollback functionality, gives blue/green deployment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Does this through hashing the pod template and storing that value in a label, the pod template hash</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Used in replicaset name</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Added to the selector and pod labels automatically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gives us a unique selector that strictly targets a revision of a pod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a73fac60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a73fac6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we now have rollback functionality, we now have to know how many previous versions we want to keep</a:t>
            </a:r>
            <a:endParaRPr/>
          </a:p>
          <a:p>
            <a:pPr marL="457200" lvl="0" indent="-298450" algn="l" rtl="0">
              <a:spcBef>
                <a:spcPts val="0"/>
              </a:spcBef>
              <a:spcAft>
                <a:spcPts val="0"/>
              </a:spcAft>
              <a:buSzPts val="1100"/>
              <a:buChar char="●"/>
            </a:pPr>
            <a:r>
              <a:rPr lang="en"/>
              <a:t>strategy  describes the method used to update the deployment</a:t>
            </a:r>
            <a:endParaRPr/>
          </a:p>
          <a:p>
            <a:pPr marL="914400" lvl="1" indent="-298450" algn="l" rtl="0">
              <a:spcBef>
                <a:spcPts val="0"/>
              </a:spcBef>
              <a:spcAft>
                <a:spcPts val="0"/>
              </a:spcAft>
              <a:buSzPts val="1100"/>
              <a:buChar char="○"/>
            </a:pPr>
            <a:r>
              <a:rPr lang="en"/>
              <a:t>recreate is pretty self explanatory, nuke it and recreate, not graceful</a:t>
            </a:r>
            <a:endParaRPr/>
          </a:p>
          <a:p>
            <a:pPr marL="914400" lvl="1" indent="-298450" algn="l" rtl="0">
              <a:spcBef>
                <a:spcPts val="0"/>
              </a:spcBef>
              <a:spcAft>
                <a:spcPts val="0"/>
              </a:spcAft>
              <a:buSzPts val="1100"/>
              <a:buChar char="○"/>
            </a:pPr>
            <a:r>
              <a:rPr lang="en"/>
              <a:t>rolling update is what we normally want</a:t>
            </a:r>
            <a:endParaRPr/>
          </a:p>
          <a:p>
            <a:pPr marL="914400" lvl="1" indent="-298450" algn="l" rtl="0">
              <a:spcBef>
                <a:spcPts val="0"/>
              </a:spcBef>
              <a:spcAft>
                <a:spcPts val="0"/>
              </a:spcAft>
              <a:buSzPts val="1100"/>
              <a:buChar char="○"/>
            </a:pPr>
            <a:r>
              <a:rPr lang="en"/>
              <a:t>max Sure == how many ADDITIONAL replicas we want to spin up while updating</a:t>
            </a:r>
            <a:endParaRPr/>
          </a:p>
          <a:p>
            <a:pPr marL="914400" lvl="1" indent="-298450" algn="l" rtl="0">
              <a:spcBef>
                <a:spcPts val="0"/>
              </a:spcBef>
              <a:spcAft>
                <a:spcPts val="0"/>
              </a:spcAft>
              <a:buSzPts val="1100"/>
              <a:buChar char="○"/>
            </a:pPr>
            <a:r>
              <a:rPr lang="en"/>
              <a:t>max Unavailable == how many may be unavailable during the update process</a:t>
            </a:r>
            <a:endParaRPr/>
          </a:p>
          <a:p>
            <a:pPr marL="1371600" lvl="2" indent="-298450" algn="l" rtl="0">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3aa73fac60_0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3aa73fac60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Since we now have rollback functionality, we now have to know how many previous versions we want to keep</a:t>
            </a:r>
            <a:endParaRPr/>
          </a:p>
          <a:p>
            <a:pPr marL="457200" lvl="0" indent="-298450" algn="l" rtl="0">
              <a:spcBef>
                <a:spcPts val="0"/>
              </a:spcBef>
              <a:spcAft>
                <a:spcPts val="0"/>
              </a:spcAft>
              <a:buSzPts val="1100"/>
              <a:buChar char="●"/>
            </a:pPr>
            <a:r>
              <a:rPr lang="en"/>
              <a:t>strategy  describes the method used to update the deployment</a:t>
            </a:r>
            <a:endParaRPr/>
          </a:p>
          <a:p>
            <a:pPr marL="914400" lvl="1" indent="-298450" algn="l" rtl="0">
              <a:spcBef>
                <a:spcPts val="0"/>
              </a:spcBef>
              <a:spcAft>
                <a:spcPts val="0"/>
              </a:spcAft>
              <a:buSzPts val="1100"/>
              <a:buChar char="○"/>
            </a:pPr>
            <a:r>
              <a:rPr lang="en"/>
              <a:t>recreate is pretty self explanatory, nuke it and recreate, not graceful</a:t>
            </a:r>
            <a:endParaRPr/>
          </a:p>
          <a:p>
            <a:pPr marL="914400" lvl="1" indent="-298450" algn="l" rtl="0">
              <a:spcBef>
                <a:spcPts val="0"/>
              </a:spcBef>
              <a:spcAft>
                <a:spcPts val="0"/>
              </a:spcAft>
              <a:buSzPts val="1100"/>
              <a:buChar char="○"/>
            </a:pPr>
            <a:r>
              <a:rPr lang="en"/>
              <a:t>rolling update is what we normally want</a:t>
            </a:r>
            <a:endParaRPr/>
          </a:p>
          <a:p>
            <a:pPr marL="914400" lvl="1" indent="-298450" algn="l" rtl="0">
              <a:spcBef>
                <a:spcPts val="0"/>
              </a:spcBef>
              <a:spcAft>
                <a:spcPts val="0"/>
              </a:spcAft>
              <a:buSzPts val="1100"/>
              <a:buChar char="○"/>
            </a:pPr>
            <a:r>
              <a:rPr lang="en"/>
              <a:t>max Sure == how many ADDITIONAL replicas we want to spin up while updating</a:t>
            </a:r>
            <a:endParaRPr/>
          </a:p>
          <a:p>
            <a:pPr marL="914400" lvl="1" indent="-298450" algn="l" rtl="0">
              <a:spcBef>
                <a:spcPts val="0"/>
              </a:spcBef>
              <a:spcAft>
                <a:spcPts val="0"/>
              </a:spcAft>
              <a:buSzPts val="1100"/>
              <a:buChar char="○"/>
            </a:pPr>
            <a:r>
              <a:rPr lang="en"/>
              <a:t>max Unavailable == how many may be unavailable during the update process</a:t>
            </a:r>
            <a:endParaRPr/>
          </a:p>
          <a:p>
            <a:pPr marL="1371600" lvl="2" indent="-298450" algn="l" rtl="0">
              <a:spcBef>
                <a:spcPts val="0"/>
              </a:spcBef>
              <a:spcAft>
                <a:spcPts val="0"/>
              </a:spcAft>
              <a:buSzPts val="1100"/>
              <a:buChar char="■"/>
            </a:pPr>
            <a:r>
              <a:rPr lang="en"/>
              <a:t>Lets say you’re resource constrained and can only support 3 replicas of the pod at any one time</a:t>
            </a:r>
            <a:br>
              <a:rPr lang="en"/>
            </a:br>
            <a:r>
              <a:rPr lang="en"/>
              <a:t>We could set maxSurge to 0 and maxUnavailable to 1. This would cycle through updating 1 at a</a:t>
            </a:r>
            <a:br>
              <a:rPr lang="en"/>
            </a:br>
            <a:r>
              <a:rPr lang="en"/>
              <a:t>time without spinning up additional pods.</a:t>
            </a:r>
            <a:endParaRPr/>
          </a:p>
        </p:txBody>
      </p:sp>
    </p:spTree>
    <p:extLst>
      <p:ext uri="{BB962C8B-B14F-4D97-AF65-F5344CB8AC3E}">
        <p14:creationId xmlns:p14="http://schemas.microsoft.com/office/powerpoint/2010/main" val="242998536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31f07f232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31f07f232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We add a new label, change the image, do something to change the pod template in some way</a:t>
            </a:r>
            <a:endParaRPr/>
          </a:p>
          <a:p>
            <a:pPr marL="457200" lvl="0" indent="-298450" algn="l" rtl="0">
              <a:spcBef>
                <a:spcPts val="0"/>
              </a:spcBef>
              <a:spcAft>
                <a:spcPts val="0"/>
              </a:spcAft>
              <a:buSzPts val="1100"/>
              <a:buChar char="●"/>
            </a:pPr>
            <a:r>
              <a:rPr lang="en"/>
              <a:t>The deployment controller creates a new replicaset with 0 instances to start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c4f0e46e8_4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c4f0e46e8_4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While this may seem like a technical definition, in practice it can be viewed more simply:</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 service is an internal load balancer to your pod(s). </a:t>
            </a:r>
            <a:br>
              <a:rPr lang="en">
                <a:solidFill>
                  <a:schemeClr val="dk1"/>
                </a:solidFill>
              </a:rPr>
            </a:br>
            <a:br>
              <a:rPr lang="en">
                <a:solidFill>
                  <a:schemeClr val="dk1"/>
                </a:solidFill>
              </a:rPr>
            </a:br>
            <a:r>
              <a:rPr lang="en">
                <a:solidFill>
                  <a:schemeClr val="dk1"/>
                </a:solidFill>
              </a:rPr>
              <a:t>You have 3 HTTP pods scheduled? Create a service, reference the pods, and (internally) it will load balance across the three.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3200c2705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3200c270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then scales up the new ReplicaSet based on our maxSurge value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3200c27057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3200c2705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will then begin to kill off the prevision revision by scaling down the old replicaset and scaling up the new one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3200c27057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3200c27057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Continues this pattern based on maxSurge and maxUnavailable</a:t>
            </a:r>
            <a:endParaRPr/>
          </a:p>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3200c27057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3200c27057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Update is complete</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3200c27057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3200c27057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
                <a:solidFill>
                  <a:schemeClr val="dk1"/>
                </a:solidFill>
              </a:rPr>
              <a:t>Until the previous revision is at 0</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ReplicaSet will remain around, but it will have 0 replicas. How many stay around are based off our revision history limit</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366dc616a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366dc616a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Had to span 2 ‘pages’ as its rather big</a:t>
            </a:r>
            <a:endParaRPr/>
          </a:p>
          <a:p>
            <a:pPr marL="457200" lvl="0" indent="-298450" algn="l" rtl="0">
              <a:spcBef>
                <a:spcPts val="0"/>
              </a:spcBef>
              <a:spcAft>
                <a:spcPts val="0"/>
              </a:spcAft>
              <a:buSzPts val="1100"/>
              <a:buChar char="●"/>
            </a:pPr>
            <a:r>
              <a:rPr lang="en"/>
              <a:t>Don’t worry, will go over this stuff in more detail</a:t>
            </a:r>
            <a:endParaRPr/>
          </a:p>
          <a:p>
            <a:pPr marL="457200" lvl="0" indent="-298450" algn="l" rtl="0">
              <a:spcBef>
                <a:spcPts val="0"/>
              </a:spcBef>
              <a:spcAft>
                <a:spcPts val="0"/>
              </a:spcAft>
              <a:buSzPts val="1100"/>
              <a:buChar char="●"/>
            </a:pPr>
            <a:r>
              <a:rPr lang="en"/>
              <a:t>If you want to look at this more closely, goto: workloads/manifests/sts-example.yaml</a:t>
            </a:r>
            <a:endParaRPr/>
          </a:p>
        </p:txBody>
      </p:sp>
    </p:spTree>
    <p:extLst>
      <p:ext uri="{BB962C8B-B14F-4D97-AF65-F5344CB8AC3E}">
        <p14:creationId xmlns:p14="http://schemas.microsoft.com/office/powerpoint/2010/main" val="1635506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30b0ca7763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30b0ca7763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Daemonsets schedule pods across all nodes matching certain criteria. </a:t>
            </a:r>
            <a:endParaRPr/>
          </a:p>
          <a:p>
            <a:pPr marL="0" lvl="0" indent="0" algn="l" rtl="0">
              <a:spcBef>
                <a:spcPts val="0"/>
              </a:spcBef>
              <a:spcAft>
                <a:spcPts val="0"/>
              </a:spcAft>
              <a:buNone/>
            </a:pPr>
            <a:endParaRPr/>
          </a:p>
          <a:p>
            <a:pPr marL="0" lvl="0" indent="0" algn="l" rtl="0">
              <a:spcBef>
                <a:spcPts val="0"/>
              </a:spcBef>
              <a:spcAft>
                <a:spcPts val="0"/>
              </a:spcAft>
              <a:buNone/>
            </a:pPr>
            <a:r>
              <a:rPr lang="en"/>
              <a:t>They work best for services like log shipping and health monitoring. </a:t>
            </a:r>
            <a:endParaRPr/>
          </a:p>
          <a:p>
            <a:pPr marL="0" lvl="0" indent="0" algn="l" rtl="0">
              <a:spcBef>
                <a:spcPts val="0"/>
              </a:spcBef>
              <a:spcAft>
                <a:spcPts val="0"/>
              </a:spcAft>
              <a:buNone/>
            </a:pPr>
            <a:endParaRPr/>
          </a:p>
          <a:p>
            <a:pPr marL="0" lvl="0" indent="0" algn="l" rtl="0">
              <a:spcBef>
                <a:spcPts val="0"/>
              </a:spcBef>
              <a:spcAft>
                <a:spcPts val="0"/>
              </a:spcAft>
              <a:buNone/>
            </a:pPr>
            <a:r>
              <a:rPr lang="en"/>
              <a:t>The criteria can be anything from the specific OS or Arch, or your own cluster-specific labels.</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30b0ca7763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30b0ca7763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Tailored to apps that must persist or maintain state: namely databases</a:t>
            </a:r>
            <a:endParaRPr/>
          </a:p>
          <a:p>
            <a:pPr marL="457200" lvl="0" indent="-298450" algn="l" rtl="0">
              <a:spcBef>
                <a:spcPts val="0"/>
              </a:spcBef>
              <a:spcAft>
                <a:spcPts val="0"/>
              </a:spcAft>
              <a:buSzPts val="1100"/>
              <a:buChar char="●"/>
            </a:pPr>
            <a:r>
              <a:rPr lang="en"/>
              <a:t>Generally these systems care a bit more about their identity, their hostname their IP etc</a:t>
            </a:r>
            <a:endParaRPr/>
          </a:p>
          <a:p>
            <a:pPr marL="914400" lvl="1" indent="-298450" algn="l" rtl="0">
              <a:spcBef>
                <a:spcPts val="0"/>
              </a:spcBef>
              <a:spcAft>
                <a:spcPts val="0"/>
              </a:spcAft>
              <a:buSzPts val="1100"/>
              <a:buChar char="○"/>
            </a:pPr>
            <a:r>
              <a:rPr lang="en"/>
              <a:t>instead of that random string on the end of a pod name, they’ll get a predictable value</a:t>
            </a:r>
            <a:endParaRPr/>
          </a:p>
          <a:p>
            <a:pPr marL="457200" lvl="0" indent="-298450" algn="l" rtl="0">
              <a:spcBef>
                <a:spcPts val="0"/>
              </a:spcBef>
              <a:spcAft>
                <a:spcPts val="0"/>
              </a:spcAft>
              <a:buSzPts val="1100"/>
              <a:buChar char="●"/>
            </a:pPr>
            <a:r>
              <a:rPr lang="en"/>
              <a:t>Follows the convention of statefulset name - ordinal index</a:t>
            </a:r>
            <a:endParaRPr/>
          </a:p>
          <a:p>
            <a:pPr marL="914400" lvl="1" indent="-298450" algn="l" rtl="0">
              <a:spcBef>
                <a:spcPts val="0"/>
              </a:spcBef>
              <a:spcAft>
                <a:spcPts val="0"/>
              </a:spcAft>
              <a:buSzPts val="1100"/>
              <a:buChar char="○"/>
            </a:pPr>
            <a:r>
              <a:rPr lang="en"/>
              <a:t>ordinal index correlates to replica</a:t>
            </a:r>
            <a:endParaRPr/>
          </a:p>
          <a:p>
            <a:pPr marL="914400" lvl="1" indent="-298450" algn="l" rtl="0">
              <a:spcBef>
                <a:spcPts val="0"/>
              </a:spcBef>
              <a:spcAft>
                <a:spcPts val="0"/>
              </a:spcAft>
              <a:buSzPts val="1100"/>
              <a:buChar char="○"/>
            </a:pPr>
            <a:r>
              <a:rPr lang="en">
                <a:solidFill>
                  <a:schemeClr val="dk1"/>
                </a:solidFill>
              </a:rPr>
              <a:t>Ordinal starts at 0, just like a normal array e.g. mysql-0</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naming convention carries over to network identity and storage</a:t>
            </a:r>
            <a:endParaRPr>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31f497f36b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31f497f36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35fac357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335fac357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successfulJobsHistoryLImit and failedJobsHistoryLimit</a:t>
            </a:r>
            <a:endParaRPr/>
          </a:p>
          <a:p>
            <a:pPr marL="0" lvl="0" indent="0" algn="l" rtl="0">
              <a:spcBef>
                <a:spcPts val="0"/>
              </a:spcBef>
              <a:spcAft>
                <a:spcPts val="0"/>
              </a:spcAft>
              <a:buNone/>
            </a:pPr>
            <a:endParaRPr/>
          </a:p>
          <a:p>
            <a:pPr marL="0" lvl="0" indent="0" algn="l" rtl="0">
              <a:spcBef>
                <a:spcPts val="0"/>
              </a:spcBef>
              <a:spcAft>
                <a:spcPts val="0"/>
              </a:spcAft>
              <a:buNone/>
            </a:pPr>
            <a:r>
              <a:rPr lang="en"/>
              <a:t>Oh hey a jobTemplate.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c6fb011ab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c6fb011a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Services are persistent objects used to reference ephemeral resources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335fac357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335fac357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successfulJobsHistoryLImit and failedJobsHistoryLimit</a:t>
            </a:r>
            <a:endParaRPr/>
          </a:p>
          <a:p>
            <a:pPr marL="0" lvl="0" indent="0" algn="l" rtl="0">
              <a:spcBef>
                <a:spcPts val="0"/>
              </a:spcBef>
              <a:spcAft>
                <a:spcPts val="0"/>
              </a:spcAft>
              <a:buNone/>
            </a:pPr>
            <a:endParaRPr/>
          </a:p>
          <a:p>
            <a:pPr marL="0" lvl="0" indent="0" algn="l" rtl="0">
              <a:spcBef>
                <a:spcPts val="0"/>
              </a:spcBef>
              <a:spcAft>
                <a:spcPts val="0"/>
              </a:spcAft>
              <a:buNone/>
            </a:pPr>
            <a:r>
              <a:rPr lang="en"/>
              <a:t>Oh hey a jobTemplate.</a:t>
            </a:r>
            <a:endParaRPr/>
          </a:p>
        </p:txBody>
      </p:sp>
    </p:spTree>
    <p:extLst>
      <p:ext uri="{BB962C8B-B14F-4D97-AF65-F5344CB8AC3E}">
        <p14:creationId xmlns:p14="http://schemas.microsoft.com/office/powerpoint/2010/main" val="16176039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3200c2705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3200c2705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It then scales up the new ReplicaSet based on our maxSurge value</a:t>
            </a:r>
            <a:endParaRPr/>
          </a:p>
        </p:txBody>
      </p:sp>
    </p:spTree>
    <p:extLst>
      <p:ext uri="{BB962C8B-B14F-4D97-AF65-F5344CB8AC3E}">
        <p14:creationId xmlns:p14="http://schemas.microsoft.com/office/powerpoint/2010/main" val="12364021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2"/>
        <p:cNvGrpSpPr/>
        <p:nvPr/>
      </p:nvGrpSpPr>
      <p:grpSpPr>
        <a:xfrm>
          <a:off x="0" y="0"/>
          <a:ext cx="0" cy="0"/>
          <a:chOff x="0" y="0"/>
          <a:chExt cx="0" cy="0"/>
        </a:xfrm>
      </p:grpSpPr>
      <p:sp>
        <p:nvSpPr>
          <p:cNvPr id="983" name="Google Shape;983;g30b0ca7763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4" name="Google Shape;984;g30b0ca7763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Bob - v,sc</a:t>
            </a:r>
            <a:endParaRPr/>
          </a:p>
          <a:p>
            <a:pPr marL="0" lvl="0" indent="0" algn="l" rtl="0">
              <a:spcBef>
                <a:spcPts val="0"/>
              </a:spcBef>
              <a:spcAft>
                <a:spcPts val="0"/>
              </a:spcAft>
              <a:buNone/>
            </a:pPr>
            <a:r>
              <a:rPr lang="en"/>
              <a:t>Jeff - pv,pvc</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341507fdae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341507fdae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Storage is one of those things that does tend to confuse people with all the various levels of abstractions</a:t>
            </a:r>
            <a:endParaRPr/>
          </a:p>
          <a:p>
            <a:pPr marL="457200" lvl="0" indent="-298450" algn="l" rtl="0">
              <a:spcBef>
                <a:spcPts val="0"/>
              </a:spcBef>
              <a:spcAft>
                <a:spcPts val="0"/>
              </a:spcAft>
              <a:buSzPts val="1100"/>
              <a:buChar char="●"/>
            </a:pPr>
            <a:r>
              <a:rPr lang="en"/>
              <a:t>4 ‘types’ of storage</a:t>
            </a:r>
            <a:endParaRPr/>
          </a:p>
          <a:p>
            <a:pPr marL="914400" lvl="1" indent="-298450" algn="l" rtl="0">
              <a:spcBef>
                <a:spcPts val="0"/>
              </a:spcBef>
              <a:spcAft>
                <a:spcPts val="0"/>
              </a:spcAft>
              <a:buSzPts val="1100"/>
              <a:buChar char="○"/>
            </a:pPr>
            <a:r>
              <a:rPr lang="en"/>
              <a:t>Volumes</a:t>
            </a:r>
            <a:endParaRPr/>
          </a:p>
          <a:p>
            <a:pPr marL="914400" lvl="1" indent="-298450" algn="l" rtl="0">
              <a:spcBef>
                <a:spcPts val="0"/>
              </a:spcBef>
              <a:spcAft>
                <a:spcPts val="0"/>
              </a:spcAft>
              <a:buSzPts val="1100"/>
              <a:buChar char="○"/>
            </a:pPr>
            <a:r>
              <a:rPr lang="en"/>
              <a:t>Persistent Volumes</a:t>
            </a:r>
            <a:endParaRPr/>
          </a:p>
          <a:p>
            <a:pPr marL="914400" lvl="1" indent="-298450" algn="l" rtl="0">
              <a:spcBef>
                <a:spcPts val="0"/>
              </a:spcBef>
              <a:spcAft>
                <a:spcPts val="0"/>
              </a:spcAft>
              <a:buSzPts val="1100"/>
              <a:buChar char="○"/>
            </a:pPr>
            <a:r>
              <a:rPr lang="en"/>
              <a:t>Persistent Volume Claims</a:t>
            </a:r>
            <a:endParaRPr/>
          </a:p>
          <a:p>
            <a:pPr marL="914400" lvl="1" indent="-298450" algn="l" rtl="0">
              <a:spcBef>
                <a:spcPts val="0"/>
              </a:spcBef>
              <a:spcAft>
                <a:spcPts val="0"/>
              </a:spcAft>
              <a:buSzPts val="1100"/>
              <a:buChar char="○"/>
            </a:pPr>
            <a:r>
              <a:rPr lang="en"/>
              <a:t>Storage Classes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2"/>
        <p:cNvGrpSpPr/>
        <p:nvPr/>
      </p:nvGrpSpPr>
      <p:grpSpPr>
        <a:xfrm>
          <a:off x="0" y="0"/>
          <a:ext cx="0" cy="0"/>
          <a:chOff x="0" y="0"/>
          <a:chExt cx="0" cy="0"/>
        </a:xfrm>
      </p:grpSpPr>
      <p:sp>
        <p:nvSpPr>
          <p:cNvPr id="1103" name="Google Shape;1103;g30b0ca7763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4" name="Google Shape;1104;g30b0ca7763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PV’s and PVCs work great together, but still require some manual provisioning under the hood.</a:t>
            </a:r>
            <a:endParaRPr/>
          </a:p>
          <a:p>
            <a:pPr marL="457200" lvl="0" indent="-298450" algn="l" rtl="0">
              <a:spcBef>
                <a:spcPts val="0"/>
              </a:spcBef>
              <a:spcAft>
                <a:spcPts val="0"/>
              </a:spcAft>
              <a:buSzPts val="1100"/>
              <a:buChar char="●"/>
            </a:pPr>
            <a:r>
              <a:rPr lang="en"/>
              <a:t>What if we could do all that dynamically? Well, you can with StorageClasses</a:t>
            </a:r>
            <a:endParaRPr/>
          </a:p>
          <a:p>
            <a:pPr marL="457200" lvl="0" indent="-298450" algn="l" rtl="0">
              <a:spcBef>
                <a:spcPts val="0"/>
              </a:spcBef>
              <a:spcAft>
                <a:spcPts val="0"/>
              </a:spcAft>
              <a:buSzPts val="1100"/>
              <a:buChar char="●"/>
            </a:pPr>
            <a:r>
              <a:rPr lang="en"/>
              <a:t>Act as an abstraction on top of a external storage resource that has dynamic provisioning capability</a:t>
            </a:r>
            <a:endParaRPr/>
          </a:p>
          <a:p>
            <a:pPr marL="914400" lvl="1" indent="-298450" algn="l" rtl="0">
              <a:spcBef>
                <a:spcPts val="0"/>
              </a:spcBef>
              <a:spcAft>
                <a:spcPts val="0"/>
              </a:spcAft>
              <a:buSzPts val="1100"/>
              <a:buChar char="○"/>
            </a:pPr>
            <a:r>
              <a:rPr lang="en"/>
              <a:t>usually the cloud providers, but others work like ceph</a:t>
            </a:r>
            <a:endParaRPr/>
          </a:p>
        </p:txBody>
      </p:sp>
    </p:spTree>
    <p:extLst>
      <p:ext uri="{BB962C8B-B14F-4D97-AF65-F5344CB8AC3E}">
        <p14:creationId xmlns:p14="http://schemas.microsoft.com/office/powerpoint/2010/main" val="25134181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341507fdae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341507fdae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storage class is really defined by its provisioner. </a:t>
            </a:r>
            <a:endParaRPr/>
          </a:p>
          <a:p>
            <a:pPr marL="457200" lvl="0" indent="-298450" algn="l" rtl="0">
              <a:spcBef>
                <a:spcPts val="0"/>
              </a:spcBef>
              <a:spcAft>
                <a:spcPts val="0"/>
              </a:spcAft>
              <a:buSzPts val="1100"/>
              <a:buChar char="●"/>
            </a:pPr>
            <a:r>
              <a:rPr lang="en"/>
              <a:t>Each provisioner will have a slew of different parameters that are tied to the</a:t>
            </a:r>
            <a:br>
              <a:rPr lang="en"/>
            </a:br>
            <a:r>
              <a:rPr lang="en"/>
              <a:t>specific storage system it’s talking to.</a:t>
            </a:r>
            <a:endParaRPr/>
          </a:p>
          <a:p>
            <a:pPr marL="457200" lvl="0" indent="-298450" algn="l" rtl="0">
              <a:spcBef>
                <a:spcPts val="0"/>
              </a:spcBef>
              <a:spcAft>
                <a:spcPts val="0"/>
              </a:spcAft>
              <a:buSzPts val="1100"/>
              <a:buChar char="●"/>
            </a:pPr>
            <a:r>
              <a:rPr lang="en"/>
              <a:t>Lastly is the reclaimPolicy which tells the external storage system what to do when the </a:t>
            </a:r>
            <a:br>
              <a:rPr lang="en"/>
            </a:br>
            <a:r>
              <a:rPr lang="en"/>
              <a:t>associate PVC is deleted.</a:t>
            </a:r>
            <a:endParaRPr/>
          </a:p>
        </p:txBody>
      </p:sp>
    </p:spTree>
    <p:extLst>
      <p:ext uri="{BB962C8B-B14F-4D97-AF65-F5344CB8AC3E}">
        <p14:creationId xmlns:p14="http://schemas.microsoft.com/office/powerpoint/2010/main" val="6089975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7"/>
        <p:cNvGrpSpPr/>
        <p:nvPr/>
      </p:nvGrpSpPr>
      <p:grpSpPr>
        <a:xfrm>
          <a:off x="0" y="0"/>
          <a:ext cx="0" cy="0"/>
          <a:chOff x="0" y="0"/>
          <a:chExt cx="0" cy="0"/>
        </a:xfrm>
      </p:grpSpPr>
      <p:sp>
        <p:nvSpPr>
          <p:cNvPr id="1128" name="Google Shape;1128;g3408c30fdc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9" name="Google Shape;1129;g3408c30fd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list of current StorageClasses</a:t>
            </a:r>
            <a:endParaRPr/>
          </a:p>
          <a:p>
            <a:pPr marL="457200" lvl="0" indent="-298450" algn="l" rtl="0">
              <a:spcBef>
                <a:spcPts val="0"/>
              </a:spcBef>
              <a:spcAft>
                <a:spcPts val="0"/>
              </a:spcAft>
              <a:buSzPts val="1100"/>
              <a:buChar char="●"/>
            </a:pPr>
            <a:r>
              <a:rPr lang="en"/>
              <a:t>More are supported through CSI plugin</a:t>
            </a:r>
            <a:endParaRPr/>
          </a:p>
        </p:txBody>
      </p:sp>
    </p:spTree>
    <p:extLst>
      <p:ext uri="{BB962C8B-B14F-4D97-AF65-F5344CB8AC3E}">
        <p14:creationId xmlns:p14="http://schemas.microsoft.com/office/powerpoint/2010/main" val="268194731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30b0ca7763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30b0ca7763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 Volume is defined in the pod Spec and tied to its lifecycle</a:t>
            </a:r>
            <a:endParaRPr/>
          </a:p>
          <a:p>
            <a:pPr marL="914400" lvl="1" indent="-298450" algn="l" rtl="0">
              <a:spcBef>
                <a:spcPts val="0"/>
              </a:spcBef>
              <a:spcAft>
                <a:spcPts val="0"/>
              </a:spcAft>
              <a:buSzPts val="1100"/>
              <a:buChar char="○"/>
            </a:pPr>
            <a:r>
              <a:rPr lang="en"/>
              <a:t>This means it survives a Pod restart, but what happens to it when the pod is deleted is up to the volume type</a:t>
            </a:r>
            <a:endParaRPr/>
          </a:p>
          <a:p>
            <a:pPr marL="914400" lvl="1" indent="-298450" algn="l" rtl="0">
              <a:spcBef>
                <a:spcPts val="0"/>
              </a:spcBef>
              <a:spcAft>
                <a:spcPts val="0"/>
              </a:spcAft>
              <a:buSzPts val="1100"/>
              <a:buChar char="○"/>
            </a:pPr>
            <a:r>
              <a:rPr lang="en"/>
              <a:t>volumes themselves can be actually be attached to more than one container within the Pod</a:t>
            </a:r>
            <a:endParaRPr/>
          </a:p>
          <a:p>
            <a:pPr marL="1371600" lvl="2" indent="-298450" algn="l" rtl="0">
              <a:spcBef>
                <a:spcPts val="0"/>
              </a:spcBef>
              <a:spcAft>
                <a:spcPts val="0"/>
              </a:spcAft>
              <a:buSzPts val="1100"/>
              <a:buChar char="■"/>
            </a:pPr>
            <a:r>
              <a:rPr lang="en"/>
              <a:t>very common to share storage between containers within the pod</a:t>
            </a:r>
            <a:endParaRPr/>
          </a:p>
          <a:p>
            <a:pPr marL="1828800" lvl="3" indent="-298450" algn="l" rtl="0">
              <a:spcBef>
                <a:spcPts val="0"/>
              </a:spcBef>
              <a:spcAft>
                <a:spcPts val="0"/>
              </a:spcAft>
              <a:buSzPts val="1100"/>
              <a:buChar char="●"/>
            </a:pPr>
            <a:r>
              <a:rPr lang="en"/>
              <a:t>web server</a:t>
            </a:r>
            <a:endParaRPr/>
          </a:p>
          <a:p>
            <a:pPr marL="1828800" lvl="3" indent="-298450" algn="l" rtl="0">
              <a:spcBef>
                <a:spcPts val="0"/>
              </a:spcBef>
              <a:spcAft>
                <a:spcPts val="0"/>
              </a:spcAft>
              <a:buSzPts val="1100"/>
              <a:buChar char="●"/>
            </a:pPr>
            <a:r>
              <a:rPr lang="en"/>
              <a:t>pre-process data</a:t>
            </a:r>
            <a:endParaRPr/>
          </a:p>
          <a:p>
            <a:pPr marL="1828800" lvl="3" indent="-298450" algn="l" rtl="0">
              <a:spcBef>
                <a:spcPts val="0"/>
              </a:spcBef>
              <a:spcAft>
                <a:spcPts val="0"/>
              </a:spcAft>
              <a:buSzPts val="1100"/>
              <a:buChar char="●"/>
            </a:pPr>
            <a:r>
              <a:rPr lang="en"/>
              <a:t>socket files</a:t>
            </a:r>
            <a:endParaRPr/>
          </a:p>
          <a:p>
            <a:pPr marL="1828800" lvl="3" indent="-298450" algn="l" rtl="0">
              <a:spcBef>
                <a:spcPts val="0"/>
              </a:spcBef>
              <a:spcAft>
                <a:spcPts val="0"/>
              </a:spcAft>
              <a:buSzPts val="1100"/>
              <a:buChar char="●"/>
            </a:pPr>
            <a:r>
              <a:rPr lang="en"/>
              <a:t>logs</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3408c30fd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3408c30fd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Current list of in-tree volume types supported, with more being added through the “Container Storage Interface”</a:t>
            </a:r>
            <a:endParaRPr/>
          </a:p>
          <a:p>
            <a:pPr marL="914400" lvl="1" indent="-298450" algn="l" rtl="0">
              <a:spcBef>
                <a:spcPts val="0"/>
              </a:spcBef>
              <a:spcAft>
                <a:spcPts val="0"/>
              </a:spcAft>
              <a:buSzPts val="1100"/>
              <a:buChar char="○"/>
            </a:pPr>
            <a:r>
              <a:rPr lang="en"/>
              <a:t>essentially storage plugin system supported by multiple container orchestration engines (k8s and mesos)</a:t>
            </a:r>
            <a:endParaRPr/>
          </a:p>
          <a:p>
            <a:pPr marL="457200" lvl="0" indent="-298450" algn="l" rtl="0">
              <a:spcBef>
                <a:spcPts val="0"/>
              </a:spcBef>
              <a:spcAft>
                <a:spcPts val="0"/>
              </a:spcAft>
              <a:buSzPts val="1100"/>
              <a:buChar char="●"/>
            </a:pPr>
            <a:r>
              <a:rPr lang="en"/>
              <a:t>The ones in blue support persisting beyond a pod’s lifecycle, but generally are not mounted  directly except through a persistent volume claim</a:t>
            </a:r>
            <a:endParaRPr/>
          </a:p>
          <a:p>
            <a:pPr marL="457200" lvl="0" indent="-298450" algn="l" rtl="0">
              <a:spcBef>
                <a:spcPts val="0"/>
              </a:spcBef>
              <a:spcAft>
                <a:spcPts val="0"/>
              </a:spcAft>
              <a:buSzPts val="1100"/>
              <a:buChar char="●"/>
            </a:pPr>
            <a:r>
              <a:rPr lang="en"/>
              <a:t>emptyDir is common for scratch space between pods</a:t>
            </a:r>
            <a:endParaRPr/>
          </a:p>
          <a:p>
            <a:pPr marL="457200" lvl="0" indent="-298450" algn="l" rtl="0">
              <a:spcBef>
                <a:spcPts val="0"/>
              </a:spcBef>
              <a:spcAft>
                <a:spcPts val="0"/>
              </a:spcAft>
              <a:buSzPts val="1100"/>
              <a:buChar char="●"/>
            </a:pPr>
            <a:r>
              <a:rPr lang="en"/>
              <a:t>configMap, secret, </a:t>
            </a:r>
            <a:r>
              <a:rPr lang="en">
                <a:solidFill>
                  <a:schemeClr val="dk1"/>
                </a:solidFill>
              </a:rPr>
              <a:t>downward API, and </a:t>
            </a:r>
            <a:r>
              <a:rPr lang="en"/>
              <a:t>projected are all used for injecting information stored within Kubernetes directly into the Pod</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3408c30fdc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3408c30fdc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2 Major components with volumes in a Pod Spec:</a:t>
            </a:r>
            <a:endParaRPr/>
          </a:p>
          <a:p>
            <a:pPr marL="914400" lvl="1" indent="-298450" algn="l" rtl="0">
              <a:spcBef>
                <a:spcPts val="0"/>
              </a:spcBef>
              <a:spcAft>
                <a:spcPts val="0"/>
              </a:spcAft>
              <a:buClr>
                <a:schemeClr val="dk1"/>
              </a:buClr>
              <a:buSzPts val="1100"/>
              <a:buChar char="○"/>
            </a:pPr>
            <a:r>
              <a:rPr lang="en">
                <a:solidFill>
                  <a:schemeClr val="dk1"/>
                </a:solidFill>
              </a:rPr>
              <a:t>volumes is on the same ‘level’ as containers within the Pod Spec</a:t>
            </a:r>
            <a:endParaRPr>
              <a:solidFill>
                <a:schemeClr val="dk1"/>
              </a:solidFill>
            </a:endParaRPr>
          </a:p>
          <a:p>
            <a:pPr marL="914400" lvl="1" indent="-298450" algn="l" rtl="0">
              <a:spcBef>
                <a:spcPts val="0"/>
              </a:spcBef>
              <a:spcAft>
                <a:spcPts val="0"/>
              </a:spcAft>
              <a:buSzPts val="1100"/>
              <a:buChar char="○"/>
            </a:pPr>
            <a:r>
              <a:rPr lang="en">
                <a:solidFill>
                  <a:schemeClr val="dk1"/>
                </a:solidFill>
              </a:rPr>
              <a:t>volumeMounts  are part of each container’s definition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09fc81a05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09fc81a0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Get right into the meat of the internals.</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3aa73fac60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3aa73fac60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Volumes is a list of every volume type you want to attach to the Pod</a:t>
            </a:r>
            <a:endParaRPr/>
          </a:p>
          <a:p>
            <a:pPr marL="457200" lvl="0" indent="-298450" algn="l" rtl="0">
              <a:spcBef>
                <a:spcPts val="0"/>
              </a:spcBef>
              <a:spcAft>
                <a:spcPts val="0"/>
              </a:spcAft>
              <a:buSzPts val="1100"/>
              <a:buChar char="●"/>
            </a:pPr>
            <a:r>
              <a:rPr lang="en"/>
              <a:t>Each volume will have its own volume type specific parameters and a name</a:t>
            </a:r>
            <a:endParaRPr/>
          </a:p>
          <a:p>
            <a:pPr marL="457200" lvl="0" indent="-298450" algn="l" rtl="0">
              <a:spcBef>
                <a:spcPts val="0"/>
              </a:spcBef>
              <a:spcAft>
                <a:spcPts val="0"/>
              </a:spcAft>
              <a:buSzPts val="1100"/>
              <a:buChar char="●"/>
            </a:pPr>
            <a:r>
              <a:rPr lang="en"/>
              <a:t>Using the name is how we reference mounting that storage within a container</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3aa73fac60_0_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3aa73fac60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volumeMounts is an attribute within each container in your Pod</a:t>
            </a:r>
            <a:endParaRPr/>
          </a:p>
          <a:p>
            <a:pPr marL="457200" lvl="0" indent="-298450" algn="l" rtl="0">
              <a:spcBef>
                <a:spcPts val="0"/>
              </a:spcBef>
              <a:spcAft>
                <a:spcPts val="0"/>
              </a:spcAft>
              <a:buSzPts val="1100"/>
              <a:buChar char="●"/>
            </a:pPr>
            <a:r>
              <a:rPr lang="en"/>
              <a:t>they reference the volume name and supply the mountPath</a:t>
            </a:r>
            <a:endParaRPr/>
          </a:p>
          <a:p>
            <a:pPr marL="457200" lvl="0" indent="-298450" algn="l" rtl="0">
              <a:spcBef>
                <a:spcPts val="0"/>
              </a:spcBef>
              <a:spcAft>
                <a:spcPts val="0"/>
              </a:spcAft>
              <a:buSzPts val="1100"/>
              <a:buChar char="●"/>
            </a:pPr>
            <a:r>
              <a:rPr lang="en"/>
              <a:t>It may have other available options depending on the volume type</a:t>
            </a:r>
            <a:endParaRPr/>
          </a:p>
          <a:p>
            <a:pPr marL="914400" lvl="1" indent="-298450" algn="l" rtl="0">
              <a:spcBef>
                <a:spcPts val="0"/>
              </a:spcBef>
              <a:spcAft>
                <a:spcPts val="0"/>
              </a:spcAft>
              <a:buSzPts val="1100"/>
              <a:buChar char="○"/>
            </a:pPr>
            <a:r>
              <a:rPr lang="en"/>
              <a:t>e.g. mount read only</a:t>
            </a:r>
            <a:endParaRPr/>
          </a:p>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3408c30fdc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3408c30fd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PVs are k8s objects that represent underlying storage.</a:t>
            </a:r>
            <a:endParaRPr/>
          </a:p>
          <a:p>
            <a:pPr marL="0" lvl="0" indent="0" algn="l" rtl="0">
              <a:spcBef>
                <a:spcPts val="0"/>
              </a:spcBef>
              <a:spcAft>
                <a:spcPts val="0"/>
              </a:spcAft>
              <a:buNone/>
            </a:pPr>
            <a:r>
              <a:rPr lang="en"/>
              <a:t>They don’t belong to any namespace, they are a global resource.</a:t>
            </a:r>
            <a:endParaRPr/>
          </a:p>
          <a:p>
            <a:pPr marL="0" lvl="0" indent="0" algn="l" rtl="0">
              <a:spcBef>
                <a:spcPts val="0"/>
              </a:spcBef>
              <a:spcAft>
                <a:spcPts val="0"/>
              </a:spcAft>
              <a:buNone/>
            </a:pPr>
            <a:r>
              <a:rPr lang="en"/>
              <a:t>As such users aren’t usually the ones creating PVs, that’s left up to admins. </a:t>
            </a:r>
            <a:endParaRPr/>
          </a:p>
          <a:p>
            <a:pPr marL="0" lvl="0" indent="0" algn="l" rtl="0">
              <a:spcBef>
                <a:spcPts val="0"/>
              </a:spcBef>
              <a:spcAft>
                <a:spcPts val="0"/>
              </a:spcAft>
              <a:buNone/>
            </a:pPr>
            <a:r>
              <a:rPr lang="en"/>
              <a:t>The way a user consumes a PV is by creating a PVC.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30b0ca7763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30b0ca7763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Unlike a PV, a PVC is based within a namespace (with the pod)</a:t>
            </a:r>
            <a:endParaRPr/>
          </a:p>
          <a:p>
            <a:pPr marL="0" lvl="0" indent="0" algn="l" rtl="0">
              <a:spcBef>
                <a:spcPts val="0"/>
              </a:spcBef>
              <a:spcAft>
                <a:spcPts val="0"/>
              </a:spcAft>
              <a:buNone/>
            </a:pPr>
            <a:r>
              <a:rPr lang="en"/>
              <a:t>It is a one-to-one mapping of a user claim to a global storage offer.</a:t>
            </a:r>
            <a:endParaRPr/>
          </a:p>
          <a:p>
            <a:pPr marL="0" lvl="0" indent="0" algn="l" rtl="0">
              <a:spcBef>
                <a:spcPts val="0"/>
              </a:spcBef>
              <a:spcAft>
                <a:spcPts val="0"/>
              </a:spcAft>
              <a:buNone/>
            </a:pPr>
            <a:r>
              <a:rPr lang="en"/>
              <a:t>A user can define specific requirements for their PVC so it gets matched with a specific PV.</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6"/>
        <p:cNvGrpSpPr/>
        <p:nvPr/>
      </p:nvGrpSpPr>
      <p:grpSpPr>
        <a:xfrm>
          <a:off x="0" y="0"/>
          <a:ext cx="0" cy="0"/>
          <a:chOff x="0" y="0"/>
          <a:chExt cx="0" cy="0"/>
        </a:xfrm>
      </p:grpSpPr>
      <p:sp>
        <p:nvSpPr>
          <p:cNvPr id="1057" name="Google Shape;1057;g341507fda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8" name="Google Shape;1058;g341507fda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a PV, you define the capacity, whether you want a filesystem or a block device, and the access mode.</a:t>
            </a:r>
            <a:endParaRPr/>
          </a:p>
          <a:p>
            <a:pPr marL="0" lvl="0" indent="0" algn="l" rtl="0">
              <a:spcBef>
                <a:spcPts val="0"/>
              </a:spcBef>
              <a:spcAft>
                <a:spcPts val="0"/>
              </a:spcAft>
              <a:buNone/>
            </a:pPr>
            <a:endParaRPr/>
          </a:p>
          <a:p>
            <a:pPr marL="0" lvl="0" indent="0" algn="l" rtl="0">
              <a:spcBef>
                <a:spcPts val="0"/>
              </a:spcBef>
              <a:spcAft>
                <a:spcPts val="0"/>
              </a:spcAft>
              <a:buNone/>
            </a:pPr>
            <a:r>
              <a:rPr lang="en"/>
              <a:t>A word on accessModes:</a:t>
            </a:r>
            <a:endParaRPr/>
          </a:p>
          <a:p>
            <a:pPr marL="0" lvl="0" indent="0" algn="l" rtl="0">
              <a:spcBef>
                <a:spcPts val="0"/>
              </a:spcBef>
              <a:spcAft>
                <a:spcPts val="0"/>
              </a:spcAft>
              <a:buNone/>
            </a:pPr>
            <a:r>
              <a:rPr lang="en"/>
              <a:t>RWO means only a single pod will be able to (through a PVC) mount this.</a:t>
            </a:r>
            <a:endParaRPr/>
          </a:p>
          <a:p>
            <a:pPr marL="0" lvl="0" indent="0" algn="l" rtl="0">
              <a:spcBef>
                <a:spcPts val="0"/>
              </a:spcBef>
              <a:spcAft>
                <a:spcPts val="0"/>
              </a:spcAft>
              <a:buNone/>
            </a:pPr>
            <a:r>
              <a:rPr lang="en"/>
              <a:t>ROM means many pods can mount this, but none can write.</a:t>
            </a:r>
            <a:endParaRPr/>
          </a:p>
          <a:p>
            <a:pPr marL="0" lvl="0" indent="0" algn="l" rtl="0">
              <a:spcBef>
                <a:spcPts val="0"/>
              </a:spcBef>
              <a:spcAft>
                <a:spcPts val="0"/>
              </a:spcAft>
              <a:buNone/>
            </a:pPr>
            <a:r>
              <a:rPr lang="en"/>
              <a:t>RWM means, well, many pods can mount and write.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3"/>
        <p:cNvGrpSpPr/>
        <p:nvPr/>
      </p:nvGrpSpPr>
      <p:grpSpPr>
        <a:xfrm>
          <a:off x="0" y="0"/>
          <a:ext cx="0" cy="0"/>
          <a:chOff x="0" y="0"/>
          <a:chExt cx="0" cy="0"/>
        </a:xfrm>
      </p:grpSpPr>
      <p:sp>
        <p:nvSpPr>
          <p:cNvPr id="1064" name="Google Shape;1064;g341507fdae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5" name="Google Shape;1065;g341507fda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Additionally, you need to specify your reclaim policy. If a PVC goes away, should the PV clean itself up or do you want manual intervention? Manual intervention is certainly safer, but everyone's use case may vary.</a:t>
            </a:r>
            <a:endParaRPr/>
          </a:p>
          <a:p>
            <a:pPr marL="0" lvl="0" indent="0" algn="l" rtl="0">
              <a:spcBef>
                <a:spcPts val="0"/>
              </a:spcBef>
              <a:spcAft>
                <a:spcPts val="0"/>
              </a:spcAft>
              <a:buNone/>
            </a:pPr>
            <a:endParaRPr/>
          </a:p>
          <a:p>
            <a:pPr marL="0" lvl="0" indent="0" algn="l" rtl="0">
              <a:spcBef>
                <a:spcPts val="0"/>
              </a:spcBef>
              <a:spcAft>
                <a:spcPts val="0"/>
              </a:spcAft>
              <a:buNone/>
            </a:pPr>
            <a:r>
              <a:rPr lang="en"/>
              <a:t>You can define your storageClass here. For example, if this PV attaches to super fast storage, you might call the storageClass “superfast” and then ONLY PVCs that target it can attach to it.</a:t>
            </a:r>
            <a:endParaRPr/>
          </a:p>
          <a:p>
            <a:pPr marL="0" lvl="0" indent="0" algn="l" rtl="0">
              <a:spcBef>
                <a:spcPts val="0"/>
              </a:spcBef>
              <a:spcAft>
                <a:spcPts val="0"/>
              </a:spcAft>
              <a:buNone/>
            </a:pPr>
            <a:endParaRPr/>
          </a:p>
          <a:p>
            <a:pPr marL="0" lvl="0" indent="0" algn="l" rtl="0">
              <a:spcBef>
                <a:spcPts val="0"/>
              </a:spcBef>
              <a:spcAft>
                <a:spcPts val="0"/>
              </a:spcAft>
              <a:buNone/>
            </a:pPr>
            <a:r>
              <a:rPr lang="en"/>
              <a:t>Finally, you define mount options. These vary depending on your volumeType, but think of it like the same options you’d put in FSTAB or a mount command. Just recognize this is an array.</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368f500bb0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368f500bb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 with the PV, you define your accessModes for your PVC. A PV and a PVC match through their accessModes.</a:t>
            </a:r>
            <a:endParaRPr/>
          </a:p>
          <a:p>
            <a:pPr marL="0" lvl="0" indent="0" algn="l" rtl="0">
              <a:spcBef>
                <a:spcPts val="0"/>
              </a:spcBef>
              <a:spcAft>
                <a:spcPts val="0"/>
              </a:spcAft>
              <a:buNone/>
            </a:pPr>
            <a:r>
              <a:rPr lang="en"/>
              <a:t>Likewise, you request how much storage your PVC will require. </a:t>
            </a:r>
            <a:br>
              <a:rPr lang="en"/>
            </a:br>
            <a:r>
              <a:rPr lang="en"/>
              <a:t>Finally, you can specify what className you require. </a:t>
            </a:r>
            <a:endParaRPr/>
          </a:p>
          <a:p>
            <a:pPr marL="0" lvl="0" indent="0" algn="l" rtl="0">
              <a:spcBef>
                <a:spcPts val="0"/>
              </a:spcBef>
              <a:spcAft>
                <a:spcPts val="0"/>
              </a:spcAft>
              <a:buNone/>
            </a:pPr>
            <a:endParaRPr/>
          </a:p>
          <a:p>
            <a:pPr marL="0" lvl="0" indent="0" algn="l" rtl="0">
              <a:spcBef>
                <a:spcPts val="0"/>
              </a:spcBef>
              <a:spcAft>
                <a:spcPts val="0"/>
              </a:spcAft>
              <a:buNone/>
            </a:pPr>
            <a:r>
              <a:rPr lang="en"/>
              <a:t>A lot of this can be arbitrary and highly dependent on your environment.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368f500bb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9" name="Google Shape;1079;g368f500bb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example defines a PV with 2Gi of space and a label.</a:t>
            </a:r>
            <a:endParaRPr/>
          </a:p>
          <a:p>
            <a:pPr marL="0" lvl="0" indent="0" algn="l" rtl="0">
              <a:spcBef>
                <a:spcPts val="0"/>
              </a:spcBef>
              <a:spcAft>
                <a:spcPts val="0"/>
              </a:spcAft>
              <a:buNone/>
            </a:pPr>
            <a:r>
              <a:rPr lang="en"/>
              <a:t>The PV is using the hostPath volume type, and thus they have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r>
              <a:rPr lang="en"/>
              <a:t>The PVC is looking for 1Gi of storage and is looking for a PV with a label of “type: hostpath”</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Next slide: match on labels</a:t>
            </a:r>
            <a:endParaRPr/>
          </a:p>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368f500bb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368f500bb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They will match and bind because the labels match, the access modes match, and the PVC storage capacity is &lt;= PV storage capacity</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3"/>
        <p:cNvGrpSpPr/>
        <p:nvPr/>
      </p:nvGrpSpPr>
      <p:grpSpPr>
        <a:xfrm>
          <a:off x="0" y="0"/>
          <a:ext cx="0" cy="0"/>
          <a:chOff x="0" y="0"/>
          <a:chExt cx="0" cy="0"/>
        </a:xfrm>
      </p:grpSpPr>
      <p:sp>
        <p:nvSpPr>
          <p:cNvPr id="1094" name="Google Shape;1094;g36559c44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5" name="Google Shape;1095;g36559c44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get or describe a PV, you will see that they have several different states.</a:t>
            </a:r>
            <a:endParaRPr/>
          </a:p>
          <a:p>
            <a:pPr marL="0" lvl="0" indent="0" algn="l" rtl="0">
              <a:spcBef>
                <a:spcPts val="0"/>
              </a:spcBef>
              <a:spcAft>
                <a:spcPts val="0"/>
              </a:spcAft>
              <a:buNone/>
            </a:pPr>
            <a:endParaRPr/>
          </a:p>
          <a:p>
            <a:pPr marL="0" lvl="0" indent="0" algn="l" rtl="0">
              <a:spcBef>
                <a:spcPts val="0"/>
              </a:spcBef>
              <a:spcAft>
                <a:spcPts val="0"/>
              </a:spcAft>
              <a:buNone/>
            </a:pPr>
            <a:r>
              <a:rPr lang="en"/>
              <a:t>The diagram has a pretty good explanation but it warrants going over.</a:t>
            </a:r>
            <a:endParaRPr/>
          </a:p>
          <a:p>
            <a:pPr marL="0" lvl="0" indent="0" algn="l" rtl="0">
              <a:spcBef>
                <a:spcPts val="0"/>
              </a:spcBef>
              <a:spcAft>
                <a:spcPts val="0"/>
              </a:spcAft>
              <a:buNone/>
            </a:pPr>
            <a:r>
              <a:rPr lang="en"/>
              <a:t>Available - The PV is ready and available</a:t>
            </a:r>
            <a:endParaRPr/>
          </a:p>
          <a:p>
            <a:pPr marL="0" lvl="0" indent="0" algn="l" rtl="0">
              <a:spcBef>
                <a:spcPts val="0"/>
              </a:spcBef>
              <a:spcAft>
                <a:spcPts val="0"/>
              </a:spcAft>
              <a:buNone/>
            </a:pPr>
            <a:r>
              <a:rPr lang="en"/>
              <a:t>Bound - The PV has been bound to a PVC and is not available.</a:t>
            </a:r>
            <a:endParaRPr/>
          </a:p>
          <a:p>
            <a:pPr marL="0" lvl="0" indent="0" algn="l" rtl="0">
              <a:spcBef>
                <a:spcPts val="0"/>
              </a:spcBef>
              <a:spcAft>
                <a:spcPts val="0"/>
              </a:spcAft>
              <a:buNone/>
            </a:pPr>
            <a:r>
              <a:rPr lang="en"/>
              <a:t>Released - The PVC no longer exists. The PV is in a state that (depending on reclaimPolicy) requires manual intervention</a:t>
            </a:r>
            <a:endParaRPr/>
          </a:p>
          <a:p>
            <a:pPr marL="0" lvl="0" indent="0" algn="l" rtl="0">
              <a:spcBef>
                <a:spcPts val="0"/>
              </a:spcBef>
              <a:spcAft>
                <a:spcPts val="0"/>
              </a:spcAft>
              <a:buNone/>
            </a:pPr>
            <a:r>
              <a:rPr lang="en"/>
              <a:t>Failed - For some reason, Kubernetes could not reclaim the PV from the stale or deleted PVC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00" cy="35184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0" name="Google Shape;10;p2"/>
          <p:cNvCxnSpPr/>
          <p:nvPr/>
        </p:nvCxnSpPr>
        <p:spPr>
          <a:xfrm>
            <a:off x="0" y="349660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1" name="Google Shape;11;p2"/>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
        <p:nvSpPr>
          <p:cNvPr id="12" name="Google Shape;12;p2"/>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3"/>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15" name="Google Shape;15;p3"/>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16" name="Google Shape;16;p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 name="Google Shape;17;p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18" name="Google Shape;18;p3"/>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4"/>
          <p:cNvSpPr/>
          <p:nvPr/>
        </p:nvSpPr>
        <p:spPr>
          <a:xfrm>
            <a:off x="0" y="0"/>
            <a:ext cx="9144000" cy="1149900"/>
          </a:xfrm>
          <a:prstGeom prst="rect">
            <a:avLst/>
          </a:prstGeom>
          <a:solidFill>
            <a:schemeClr val="dk2"/>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1" name="Google Shape;21;p4"/>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2" name="Google Shape;22;p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3" name="Google Shape;23;p4"/>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
        <p:nvSpPr>
          <p:cNvPr id="24" name="Google Shape;24;p4"/>
          <p:cNvSpPr txBox="1">
            <a:spLocks noGrp="1"/>
          </p:cNvSpPr>
          <p:nvPr>
            <p:ph type="body" idx="2"/>
          </p:nvPr>
        </p:nvSpPr>
        <p:spPr>
          <a:xfrm>
            <a:off x="4692274" y="1200150"/>
            <a:ext cx="39945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pic>
        <p:nvPicPr>
          <p:cNvPr id="25" name="Google Shape;25;p4"/>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5"/>
          <p:cNvSpPr/>
          <p:nvPr/>
        </p:nvSpPr>
        <p:spPr>
          <a:xfrm>
            <a:off x="0" y="0"/>
            <a:ext cx="9144000" cy="11499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28" name="Google Shape;28;p5"/>
          <p:cNvCxnSpPr/>
          <p:nvPr/>
        </p:nvCxnSpPr>
        <p:spPr>
          <a:xfrm>
            <a:off x="0" y="1127875"/>
            <a:ext cx="9144000" cy="0"/>
          </a:xfrm>
          <a:prstGeom prst="straightConnector1">
            <a:avLst/>
          </a:prstGeom>
          <a:noFill/>
          <a:ln w="57150" cap="flat" cmpd="sng">
            <a:solidFill>
              <a:srgbClr val="000000">
                <a:alpha val="14900"/>
              </a:srgbClr>
            </a:solidFill>
            <a:prstDash val="solid"/>
            <a:round/>
            <a:headEnd type="none" w="sm" len="sm"/>
            <a:tailEnd type="none" w="sm" len="sm"/>
          </a:ln>
        </p:spPr>
      </p:cxnSp>
      <p:sp>
        <p:nvSpPr>
          <p:cNvPr id="29" name="Google Shape;29;p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30" name="Google Shape;30;p5"/>
          <p:cNvPicPr preferRelativeResize="0"/>
          <p:nvPr/>
        </p:nvPicPr>
        <p:blipFill>
          <a:blip r:embed="rId2">
            <a:alphaModFix/>
          </a:blip>
          <a:stretch>
            <a:fillRect/>
          </a:stretch>
        </p:blipFill>
        <p:spPr>
          <a:xfrm>
            <a:off x="8038852" y="43263"/>
            <a:ext cx="1063400" cy="106337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7"/>
        <p:cNvGrpSpPr/>
        <p:nvPr/>
      </p:nvGrpSpPr>
      <p:grpSpPr>
        <a:xfrm>
          <a:off x="0" y="0"/>
          <a:ext cx="0" cy="0"/>
          <a:chOff x="0" y="0"/>
          <a:chExt cx="0" cy="0"/>
        </a:xfrm>
      </p:grpSpPr>
      <p:sp>
        <p:nvSpPr>
          <p:cNvPr id="38" name="Google Shape;38;p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rtl="0">
              <a:spcBef>
                <a:spcPts val="0"/>
              </a:spcBef>
              <a:spcAft>
                <a:spcPts val="0"/>
              </a:spcAft>
              <a:buClr>
                <a:schemeClr val="dk2"/>
              </a:buClr>
              <a:buSzPts val="1800"/>
              <a:buNone/>
              <a:defRPr sz="1800">
                <a:solidFill>
                  <a:schemeClr val="dk2"/>
                </a:solidFill>
              </a:defRPr>
            </a:lvl1pPr>
          </a:lstStyle>
          <a:p>
            <a:endParaRPr/>
          </a:p>
        </p:txBody>
      </p:sp>
      <p:sp>
        <p:nvSpPr>
          <p:cNvPr id="39" name="Google Shape;39;p7"/>
          <p:cNvSpPr/>
          <p:nvPr/>
        </p:nvSpPr>
        <p:spPr>
          <a:xfrm>
            <a:off x="4274" y="0"/>
            <a:ext cx="9144000" cy="4406400"/>
          </a:xfrm>
          <a:prstGeom prst="rect">
            <a:avLst/>
          </a:prstGeom>
          <a:solidFill>
            <a:srgbClr val="2388DB"/>
          </a:solidFill>
          <a:ln>
            <a:noFill/>
          </a:ln>
        </p:spPr>
        <p:txBody>
          <a:bodyPr spcFirstLastPara="1" wrap="square" lIns="91425" tIns="45700" rIns="91425" bIns="45700" anchor="ctr" anchorCtr="0">
            <a:noAutofit/>
          </a:bodyPr>
          <a:lstStyle/>
          <a:p>
            <a:pPr marL="0" lvl="0" indent="0" algn="l" rtl="0">
              <a:spcBef>
                <a:spcPts val="0"/>
              </a:spcBef>
              <a:spcAft>
                <a:spcPts val="0"/>
              </a:spcAft>
              <a:buNone/>
            </a:pPr>
            <a:endParaRPr/>
          </a:p>
        </p:txBody>
      </p:sp>
      <p:cxnSp>
        <p:nvCxnSpPr>
          <p:cNvPr id="40" name="Google Shape;40;p7"/>
          <p:cNvCxnSpPr/>
          <p:nvPr/>
        </p:nvCxnSpPr>
        <p:spPr>
          <a:xfrm>
            <a:off x="0" y="4384371"/>
            <a:ext cx="9144000" cy="0"/>
          </a:xfrm>
          <a:prstGeom prst="straightConnector1">
            <a:avLst/>
          </a:prstGeom>
          <a:noFill/>
          <a:ln w="57150" cap="flat" cmpd="sng">
            <a:solidFill>
              <a:srgbClr val="000000">
                <a:alpha val="14900"/>
              </a:srgbClr>
            </a:solidFill>
            <a:prstDash val="solid"/>
            <a:round/>
            <a:headEnd type="none" w="sm" len="sm"/>
            <a:tailEnd type="none" w="sm" len="sm"/>
          </a:ln>
        </p:spPr>
      </p:cxnSp>
      <p:pic>
        <p:nvPicPr>
          <p:cNvPr id="41" name="Google Shape;41;p7"/>
          <p:cNvPicPr preferRelativeResize="0"/>
          <p:nvPr/>
        </p:nvPicPr>
        <p:blipFill rotWithShape="1">
          <a:blip r:embed="rId2">
            <a:alphaModFix amt="5000"/>
          </a:blip>
          <a:srcRect t="24898" r="21519" b="25395"/>
          <a:stretch/>
        </p:blipFill>
        <p:spPr>
          <a:xfrm>
            <a:off x="2260600" y="0"/>
            <a:ext cx="6887677" cy="4362450"/>
          </a:xfrm>
          <a:prstGeom prst="rect">
            <a:avLst/>
          </a:prstGeom>
          <a:noFill/>
          <a:ln>
            <a:noFill/>
          </a:ln>
        </p:spPr>
      </p:pic>
      <p:sp>
        <p:nvSpPr>
          <p:cNvPr id="42" name="Google Shape;42;p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blue-k8s" type="blank">
  <p:cSld name="BLANK">
    <p:bg>
      <p:bgPr>
        <a:solidFill>
          <a:schemeClr val="dk2"/>
        </a:solidFill>
        <a:effectLst/>
      </p:bgPr>
    </p:bg>
    <p:spTree>
      <p:nvGrpSpPr>
        <p:cNvPr id="1" name="Shape 43"/>
        <p:cNvGrpSpPr/>
        <p:nvPr/>
      </p:nvGrpSpPr>
      <p:grpSpPr>
        <a:xfrm>
          <a:off x="0" y="0"/>
          <a:ext cx="0" cy="0"/>
          <a:chOff x="0" y="0"/>
          <a:chExt cx="0" cy="0"/>
        </a:xfrm>
      </p:grpSpPr>
      <p:pic>
        <p:nvPicPr>
          <p:cNvPr id="44" name="Google Shape;44;p8"/>
          <p:cNvPicPr preferRelativeResize="0"/>
          <p:nvPr/>
        </p:nvPicPr>
        <p:blipFill rotWithShape="1">
          <a:blip r:embed="rId2">
            <a:alphaModFix amt="5000"/>
          </a:blip>
          <a:srcRect t="20699" b="20693"/>
          <a:stretch/>
        </p:blipFill>
        <p:spPr>
          <a:xfrm>
            <a:off x="183925" y="1"/>
            <a:ext cx="8776151" cy="5143498"/>
          </a:xfrm>
          <a:prstGeom prst="rect">
            <a:avLst/>
          </a:prstGeom>
          <a:noFill/>
          <a:ln>
            <a:noFill/>
          </a:ln>
        </p:spPr>
      </p:pic>
      <p:sp>
        <p:nvSpPr>
          <p:cNvPr id="45" name="Google Shape;45;p8"/>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White">
  <p:cSld name="CUSTOM">
    <p:spTree>
      <p:nvGrpSpPr>
        <p:cNvPr id="1" name="Shape 46"/>
        <p:cNvGrpSpPr/>
        <p:nvPr/>
      </p:nvGrpSpPr>
      <p:grpSpPr>
        <a:xfrm>
          <a:off x="0" y="0"/>
          <a:ext cx="0" cy="0"/>
          <a:chOff x="0" y="0"/>
          <a:chExt cx="0" cy="0"/>
        </a:xfrm>
      </p:grpSpPr>
      <p:pic>
        <p:nvPicPr>
          <p:cNvPr id="47" name="Google Shape;47;p9"/>
          <p:cNvPicPr preferRelativeResize="0"/>
          <p:nvPr/>
        </p:nvPicPr>
        <p:blipFill>
          <a:blip r:embed="rId2">
            <a:alphaModFix amt="3000"/>
          </a:blip>
          <a:stretch>
            <a:fillRect/>
          </a:stretch>
        </p:blipFill>
        <p:spPr>
          <a:xfrm>
            <a:off x="2000250" y="0"/>
            <a:ext cx="5143498" cy="5143498"/>
          </a:xfrm>
          <a:prstGeom prst="rect">
            <a:avLst/>
          </a:prstGeom>
          <a:noFill/>
          <a:ln>
            <a:noFill/>
          </a:ln>
        </p:spPr>
      </p:pic>
      <p:sp>
        <p:nvSpPr>
          <p:cNvPr id="48" name="Google Shape;48;p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lstStyle>
            <a:lvl1pPr lvl="0" rtl="0">
              <a:spcBef>
                <a:spcPts val="0"/>
              </a:spcBef>
              <a:spcAft>
                <a:spcPts val="0"/>
              </a:spcAft>
              <a:buNone/>
              <a:defRPr>
                <a:solidFill>
                  <a:srgbClr val="000000"/>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 name="Google Shape;49;p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7/3/19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830533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iz">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lt1"/>
              </a:buClr>
              <a:buSzPts val="3600"/>
              <a:buNone/>
              <a:defRPr sz="3600" b="1">
                <a:solidFill>
                  <a:schemeClr val="lt1"/>
                </a:solidFill>
              </a:defRPr>
            </a:lvl1pPr>
            <a:lvl2pPr lvl="1" rtl="0">
              <a:spcBef>
                <a:spcPts val="0"/>
              </a:spcBef>
              <a:spcAft>
                <a:spcPts val="0"/>
              </a:spcAft>
              <a:buClr>
                <a:schemeClr val="lt1"/>
              </a:buClr>
              <a:buSzPts val="3600"/>
              <a:buNone/>
              <a:defRPr sz="3600" b="1">
                <a:solidFill>
                  <a:schemeClr val="lt1"/>
                </a:solidFill>
              </a:defRPr>
            </a:lvl2pPr>
            <a:lvl3pPr lvl="2" rtl="0">
              <a:spcBef>
                <a:spcPts val="0"/>
              </a:spcBef>
              <a:spcAft>
                <a:spcPts val="0"/>
              </a:spcAft>
              <a:buClr>
                <a:schemeClr val="lt1"/>
              </a:buClr>
              <a:buSzPts val="3600"/>
              <a:buNone/>
              <a:defRPr sz="3600" b="1">
                <a:solidFill>
                  <a:schemeClr val="lt1"/>
                </a:solidFill>
              </a:defRPr>
            </a:lvl3pPr>
            <a:lvl4pPr lvl="3" rtl="0">
              <a:spcBef>
                <a:spcPts val="0"/>
              </a:spcBef>
              <a:spcAft>
                <a:spcPts val="0"/>
              </a:spcAft>
              <a:buClr>
                <a:schemeClr val="lt1"/>
              </a:buClr>
              <a:buSzPts val="3600"/>
              <a:buNone/>
              <a:defRPr sz="3600" b="1">
                <a:solidFill>
                  <a:schemeClr val="lt1"/>
                </a:solidFill>
              </a:defRPr>
            </a:lvl4pPr>
            <a:lvl5pPr lvl="4" rtl="0">
              <a:spcBef>
                <a:spcPts val="0"/>
              </a:spcBef>
              <a:spcAft>
                <a:spcPts val="0"/>
              </a:spcAft>
              <a:buClr>
                <a:schemeClr val="lt1"/>
              </a:buClr>
              <a:buSzPts val="3600"/>
              <a:buNone/>
              <a:defRPr sz="3600" b="1">
                <a:solidFill>
                  <a:schemeClr val="lt1"/>
                </a:solidFill>
              </a:defRPr>
            </a:lvl5pPr>
            <a:lvl6pPr lvl="5" rtl="0">
              <a:spcBef>
                <a:spcPts val="0"/>
              </a:spcBef>
              <a:spcAft>
                <a:spcPts val="0"/>
              </a:spcAft>
              <a:buClr>
                <a:schemeClr val="lt1"/>
              </a:buClr>
              <a:buSzPts val="3600"/>
              <a:buNone/>
              <a:defRPr sz="3600" b="1">
                <a:solidFill>
                  <a:schemeClr val="lt1"/>
                </a:solidFill>
              </a:defRPr>
            </a:lvl6pPr>
            <a:lvl7pPr lvl="6" rtl="0">
              <a:spcBef>
                <a:spcPts val="0"/>
              </a:spcBef>
              <a:spcAft>
                <a:spcPts val="0"/>
              </a:spcAft>
              <a:buClr>
                <a:schemeClr val="lt1"/>
              </a:buClr>
              <a:buSzPts val="3600"/>
              <a:buNone/>
              <a:defRPr sz="3600" b="1">
                <a:solidFill>
                  <a:schemeClr val="lt1"/>
                </a:solidFill>
              </a:defRPr>
            </a:lvl7pPr>
            <a:lvl8pPr lvl="7" rtl="0">
              <a:spcBef>
                <a:spcPts val="0"/>
              </a:spcBef>
              <a:spcAft>
                <a:spcPts val="0"/>
              </a:spcAft>
              <a:buClr>
                <a:schemeClr val="lt1"/>
              </a:buClr>
              <a:buSzPts val="3600"/>
              <a:buNone/>
              <a:defRPr sz="3600" b="1">
                <a:solidFill>
                  <a:schemeClr val="lt1"/>
                </a:solidFill>
              </a:defRPr>
            </a:lvl8pPr>
            <a:lvl9pPr lvl="8" rtl="0">
              <a:spcBef>
                <a:spcPts val="0"/>
              </a:spcBef>
              <a:spcAft>
                <a:spcPts val="0"/>
              </a:spcAft>
              <a:buClr>
                <a:schemeClr val="lt1"/>
              </a:buClr>
              <a:buSzPts val="3600"/>
              <a:buNone/>
              <a:defRPr sz="3600" b="1">
                <a:solidFill>
                  <a:schemeClr val="lt1"/>
                </a:solidFill>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7"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hyperlink" Target="https://kubernetes.io/docs/admin/kubelet/"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hyperlink" Target="https://kubernetes.io/docs/concepts/api-extension/apiserver-aggregation/"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jpg"/></Relationships>
</file>

<file path=ppt/slides/_rels/slide1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raft.github.io/"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coreos.com/etcd/" TargetMode="Externa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kubernetes.io/docs/concepts/overview/working-with-objects/labels/#syntax-and-character-set"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0"/>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Kubernetes </a:t>
            </a:r>
            <a:endParaRPr/>
          </a:p>
        </p:txBody>
      </p:sp>
      <p:sp>
        <p:nvSpPr>
          <p:cNvPr id="55" name="Google Shape;55;p10"/>
          <p:cNvSpPr txBox="1">
            <a:spLocks noGrp="1"/>
          </p:cNvSpPr>
          <p:nvPr>
            <p:ph type="subTitle" idx="1"/>
          </p:nvPr>
        </p:nvSpPr>
        <p:spPr>
          <a:xfrm>
            <a:off x="685800" y="3627027"/>
            <a:ext cx="7772400"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Production Ready Work Flow</a:t>
            </a:r>
            <a:endParaRPr dirty="0"/>
          </a:p>
        </p:txBody>
      </p:sp>
      <p:pic>
        <p:nvPicPr>
          <p:cNvPr id="56" name="Google Shape;56;p10"/>
          <p:cNvPicPr preferRelativeResize="0"/>
          <p:nvPr/>
        </p:nvPicPr>
        <p:blipFill>
          <a:blip r:embed="rId3">
            <a:alphaModFix/>
          </a:blip>
          <a:stretch>
            <a:fillRect/>
          </a:stretch>
        </p:blipFill>
        <p:spPr>
          <a:xfrm>
            <a:off x="6546250" y="2199700"/>
            <a:ext cx="2042001" cy="2042001"/>
          </a:xfrm>
          <a:prstGeom prst="rect">
            <a:avLst/>
          </a:prstGeom>
          <a:noFill/>
          <a:ln>
            <a:noFill/>
          </a:ln>
        </p:spPr>
      </p:pic>
      <p:sp>
        <p:nvSpPr>
          <p:cNvPr id="57" name="Google Shape;57;p10"/>
          <p:cNvSpPr txBox="1"/>
          <p:nvPr/>
        </p:nvSpPr>
        <p:spPr>
          <a:xfrm>
            <a:off x="7102000" y="4785700"/>
            <a:ext cx="2042100" cy="357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t> </a:t>
            </a:r>
            <a:endParaRPr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extLst>
      <p:ext uri="{BB962C8B-B14F-4D97-AF65-F5344CB8AC3E}">
        <p14:creationId xmlns:p14="http://schemas.microsoft.com/office/powerpoint/2010/main" val="41311134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096"/>
        <p:cNvGrpSpPr/>
        <p:nvPr/>
      </p:nvGrpSpPr>
      <p:grpSpPr>
        <a:xfrm>
          <a:off x="0" y="0"/>
          <a:ext cx="0" cy="0"/>
          <a:chOff x="0" y="0"/>
          <a:chExt cx="0" cy="0"/>
        </a:xfrm>
      </p:grpSpPr>
      <p:sp>
        <p:nvSpPr>
          <p:cNvPr id="1097" name="Google Shape;1097;p15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 Phases</a:t>
            </a:r>
            <a:endParaRPr/>
          </a:p>
        </p:txBody>
      </p:sp>
      <p:sp>
        <p:nvSpPr>
          <p:cNvPr id="1098" name="Google Shape;1098;p151"/>
          <p:cNvSpPr txBox="1">
            <a:spLocks noGrp="1"/>
          </p:cNvSpPr>
          <p:nvPr>
            <p:ph type="body" idx="1"/>
          </p:nvPr>
        </p:nvSpPr>
        <p:spPr>
          <a:xfrm>
            <a:off x="382425" y="1241550"/>
            <a:ext cx="2026500" cy="3725700"/>
          </a:xfrm>
          <a:prstGeom prst="rect">
            <a:avLst/>
          </a:prstGeom>
          <a:solidFill>
            <a:srgbClr val="B6D7A8"/>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Available</a:t>
            </a:r>
            <a:endParaRPr b="1"/>
          </a:p>
          <a:p>
            <a:pPr marL="0" lvl="0" indent="0" algn="ctr" rtl="0">
              <a:spcBef>
                <a:spcPts val="0"/>
              </a:spcBef>
              <a:spcAft>
                <a:spcPts val="0"/>
              </a:spcAft>
              <a:buNone/>
            </a:pPr>
            <a:endParaRPr sz="1800" b="1"/>
          </a:p>
          <a:p>
            <a:pPr marL="0" lvl="0" indent="0" algn="ctr" rtl="0">
              <a:spcBef>
                <a:spcPts val="600"/>
              </a:spcBef>
              <a:spcAft>
                <a:spcPts val="0"/>
              </a:spcAft>
              <a:buNone/>
            </a:pPr>
            <a:r>
              <a:rPr lang="en" sz="2200"/>
              <a:t>PV is ready and available to be consumed.</a:t>
            </a:r>
            <a:endParaRPr sz="2200"/>
          </a:p>
        </p:txBody>
      </p:sp>
      <p:sp>
        <p:nvSpPr>
          <p:cNvPr id="1099" name="Google Shape;1099;p151"/>
          <p:cNvSpPr txBox="1">
            <a:spLocks noGrp="1"/>
          </p:cNvSpPr>
          <p:nvPr>
            <p:ph type="body" idx="1"/>
          </p:nvPr>
        </p:nvSpPr>
        <p:spPr>
          <a:xfrm>
            <a:off x="2499963" y="1241550"/>
            <a:ext cx="2026500" cy="3725700"/>
          </a:xfrm>
          <a:prstGeom prst="rect">
            <a:avLst/>
          </a:prstGeom>
          <a:solidFill>
            <a:srgbClr val="FFE599"/>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Bound</a:t>
            </a:r>
            <a:endParaRPr b="1"/>
          </a:p>
          <a:p>
            <a:pPr marL="0" lvl="0" indent="0" algn="l" rtl="0">
              <a:spcBef>
                <a:spcPts val="600"/>
              </a:spcBef>
              <a:spcAft>
                <a:spcPts val="0"/>
              </a:spcAft>
              <a:buNone/>
            </a:pPr>
            <a:endParaRPr sz="1800"/>
          </a:p>
          <a:p>
            <a:pPr marL="0" lvl="0" indent="0" algn="ctr" rtl="0">
              <a:spcBef>
                <a:spcPts val="600"/>
              </a:spcBef>
              <a:spcAft>
                <a:spcPts val="0"/>
              </a:spcAft>
              <a:buClr>
                <a:schemeClr val="dk1"/>
              </a:buClr>
              <a:buSzPts val="1100"/>
              <a:buFont typeface="Arial"/>
              <a:buNone/>
            </a:pPr>
            <a:r>
              <a:rPr lang="en" sz="2200"/>
              <a:t>The PV has been bound to a claim.</a:t>
            </a:r>
            <a:endParaRPr/>
          </a:p>
        </p:txBody>
      </p:sp>
      <p:sp>
        <p:nvSpPr>
          <p:cNvPr id="1100" name="Google Shape;1100;p151"/>
          <p:cNvSpPr txBox="1">
            <a:spLocks noGrp="1"/>
          </p:cNvSpPr>
          <p:nvPr>
            <p:ph type="body" idx="1"/>
          </p:nvPr>
        </p:nvSpPr>
        <p:spPr>
          <a:xfrm>
            <a:off x="4617513" y="1241550"/>
            <a:ext cx="2026500" cy="3725700"/>
          </a:xfrm>
          <a:prstGeom prst="rect">
            <a:avLst/>
          </a:prstGeom>
          <a:solidFill>
            <a:srgbClr val="F9CB9C"/>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a:t>Released</a:t>
            </a:r>
            <a:endParaRPr b="1"/>
          </a:p>
          <a:p>
            <a:pPr marL="0" lvl="0" indent="0" algn="ctr" rtl="0">
              <a:spcBef>
                <a:spcPts val="0"/>
              </a:spcBef>
              <a:spcAft>
                <a:spcPts val="0"/>
              </a:spcAft>
              <a:buNone/>
            </a:pPr>
            <a:endParaRPr sz="1800" b="1"/>
          </a:p>
          <a:p>
            <a:pPr marL="0" lvl="0" indent="0" algn="ctr" rtl="0">
              <a:spcBef>
                <a:spcPts val="600"/>
              </a:spcBef>
              <a:spcAft>
                <a:spcPts val="0"/>
              </a:spcAft>
              <a:buClr>
                <a:schemeClr val="dk1"/>
              </a:buClr>
              <a:buSzPts val="1100"/>
              <a:buFont typeface="Arial"/>
              <a:buNone/>
            </a:pPr>
            <a:r>
              <a:rPr lang="en" sz="2200"/>
              <a:t>The binding PVC has been deleted, and the PV is pending  reclamation.</a:t>
            </a:r>
            <a:endParaRPr/>
          </a:p>
        </p:txBody>
      </p:sp>
      <p:sp>
        <p:nvSpPr>
          <p:cNvPr id="1101" name="Google Shape;1101;p151"/>
          <p:cNvSpPr txBox="1">
            <a:spLocks noGrp="1"/>
          </p:cNvSpPr>
          <p:nvPr>
            <p:ph type="body" idx="1"/>
          </p:nvPr>
        </p:nvSpPr>
        <p:spPr>
          <a:xfrm>
            <a:off x="6735063" y="1241550"/>
            <a:ext cx="2026500" cy="3725700"/>
          </a:xfrm>
          <a:prstGeom prst="rect">
            <a:avLst/>
          </a:prstGeom>
          <a:solidFill>
            <a:srgbClr val="DD7E6B"/>
          </a:solidFill>
          <a:ln w="3810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600"/>
              </a:spcBef>
              <a:spcAft>
                <a:spcPts val="0"/>
              </a:spcAft>
              <a:buNone/>
            </a:pPr>
            <a:r>
              <a:rPr lang="en" b="1" dirty="0"/>
              <a:t>Failed</a:t>
            </a:r>
            <a:endParaRPr b="1" dirty="0"/>
          </a:p>
          <a:p>
            <a:pPr marL="0" lvl="0" indent="0" algn="ctr" rtl="0">
              <a:spcBef>
                <a:spcPts val="0"/>
              </a:spcBef>
              <a:spcAft>
                <a:spcPts val="0"/>
              </a:spcAft>
              <a:buNone/>
            </a:pPr>
            <a:endParaRPr sz="1800" b="1" dirty="0"/>
          </a:p>
          <a:p>
            <a:pPr marL="0" lvl="0" indent="0" algn="ctr" rtl="0">
              <a:spcBef>
                <a:spcPts val="600"/>
              </a:spcBef>
              <a:spcAft>
                <a:spcPts val="0"/>
              </a:spcAft>
              <a:buClr>
                <a:schemeClr val="dk1"/>
              </a:buClr>
              <a:buSzPts val="1100"/>
              <a:buFont typeface="Arial"/>
              <a:buNone/>
            </a:pPr>
            <a:r>
              <a:rPr lang="en" sz="2200" dirty="0"/>
              <a:t>An error has been encountered.</a:t>
            </a:r>
            <a:endParaRPr b="1"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pic>
        <p:nvPicPr>
          <p:cNvPr id="1112" name="Google Shape;1112;p153"/>
          <p:cNvPicPr preferRelativeResize="0"/>
          <p:nvPr/>
        </p:nvPicPr>
        <p:blipFill>
          <a:blip r:embed="rId3">
            <a:alphaModFix/>
          </a:blip>
          <a:stretch>
            <a:fillRect/>
          </a:stretch>
        </p:blipFill>
        <p:spPr>
          <a:xfrm>
            <a:off x="406338" y="1350000"/>
            <a:ext cx="8114124" cy="3229626"/>
          </a:xfrm>
          <a:prstGeom prst="rect">
            <a:avLst/>
          </a:prstGeom>
          <a:noFill/>
          <a:ln>
            <a:noFill/>
          </a:ln>
        </p:spPr>
      </p:pic>
      <p:sp>
        <p:nvSpPr>
          <p:cNvPr id="1113" name="Google Shape;1113;p15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StorageClass</a:t>
            </a:r>
            <a:endParaRPr/>
          </a:p>
        </p:txBody>
      </p:sp>
      <p:sp>
        <p:nvSpPr>
          <p:cNvPr id="1114" name="Google Shape;1114;p153"/>
          <p:cNvSpPr txBox="1"/>
          <p:nvPr/>
        </p:nvSpPr>
        <p:spPr>
          <a:xfrm>
            <a:off x="2907250" y="4335325"/>
            <a:ext cx="29325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800" b="1">
                <a:solidFill>
                  <a:schemeClr val="dk1"/>
                </a:solidFill>
                <a:latin typeface="Roboto Mono"/>
                <a:ea typeface="Roboto Mono"/>
                <a:cs typeface="Roboto Mono"/>
                <a:sym typeface="Roboto Mono"/>
              </a:rPr>
              <a:t>pv: pvc-9df65c6e-1a69-11e8-ae10-080027a3682b</a:t>
            </a:r>
            <a:endParaRPr sz="800" b="1"/>
          </a:p>
        </p:txBody>
      </p:sp>
      <p:sp>
        <p:nvSpPr>
          <p:cNvPr id="1115" name="Google Shape;1115;p153"/>
          <p:cNvSpPr txBox="1"/>
          <p:nvPr/>
        </p:nvSpPr>
        <p:spPr>
          <a:xfrm>
            <a:off x="203825" y="2164600"/>
            <a:ext cx="27612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b="1">
                <a:solidFill>
                  <a:schemeClr val="dk1"/>
                </a:solidFill>
                <a:latin typeface="Roboto Mono"/>
                <a:ea typeface="Roboto Mono"/>
                <a:cs typeface="Roboto Mono"/>
                <a:sym typeface="Roboto Mono"/>
              </a:rPr>
              <a:t>uid: 9df65c6e-1a69-11e8-ae10-080027a3682b</a:t>
            </a:r>
            <a:endParaRPr sz="800" b="1"/>
          </a:p>
        </p:txBody>
      </p:sp>
      <p:sp>
        <p:nvSpPr>
          <p:cNvPr id="1116" name="Google Shape;1116;p153"/>
          <p:cNvSpPr txBox="1"/>
          <p:nvPr/>
        </p:nvSpPr>
        <p:spPr>
          <a:xfrm>
            <a:off x="1295550" y="1481775"/>
            <a:ext cx="2273100" cy="521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1. PVC makes a request of the StorageClass.</a:t>
            </a:r>
            <a:endParaRPr sz="1200" b="1"/>
          </a:p>
        </p:txBody>
      </p:sp>
      <p:sp>
        <p:nvSpPr>
          <p:cNvPr id="1117" name="Google Shape;1117;p153"/>
          <p:cNvSpPr txBox="1"/>
          <p:nvPr/>
        </p:nvSpPr>
        <p:spPr>
          <a:xfrm>
            <a:off x="5326900" y="1114425"/>
            <a:ext cx="22731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2. StorageClass provisions request through API with external storage system.</a:t>
            </a:r>
            <a:endParaRPr sz="1200" b="1"/>
          </a:p>
        </p:txBody>
      </p:sp>
      <p:sp>
        <p:nvSpPr>
          <p:cNvPr id="1118" name="Google Shape;1118;p153"/>
          <p:cNvSpPr txBox="1"/>
          <p:nvPr/>
        </p:nvSpPr>
        <p:spPr>
          <a:xfrm>
            <a:off x="6006825" y="3863000"/>
            <a:ext cx="2443200" cy="75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3. External storage system creates a PV strictly satisfying the PVC request.</a:t>
            </a:r>
            <a:endParaRPr sz="1200" b="1"/>
          </a:p>
        </p:txBody>
      </p:sp>
      <p:sp>
        <p:nvSpPr>
          <p:cNvPr id="1119" name="Google Shape;1119;p153"/>
          <p:cNvSpPr txBox="1"/>
          <p:nvPr/>
        </p:nvSpPr>
        <p:spPr>
          <a:xfrm>
            <a:off x="883900" y="3457125"/>
            <a:ext cx="2273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4. provisioned PV is bound to requesting PVC.</a:t>
            </a:r>
            <a:endParaRPr sz="1200" b="1"/>
          </a:p>
        </p:txBody>
      </p:sp>
    </p:spTree>
    <p:extLst>
      <p:ext uri="{BB962C8B-B14F-4D97-AF65-F5344CB8AC3E}">
        <p14:creationId xmlns:p14="http://schemas.microsoft.com/office/powerpoint/2010/main" val="34376166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051"/>
        <p:cNvGrpSpPr/>
        <p:nvPr/>
      </p:nvGrpSpPr>
      <p:grpSpPr>
        <a:xfrm>
          <a:off x="0" y="0"/>
          <a:ext cx="0" cy="0"/>
          <a:chOff x="0" y="0"/>
          <a:chExt cx="0" cy="0"/>
        </a:xfrm>
      </p:grpSpPr>
      <p:sp>
        <p:nvSpPr>
          <p:cNvPr id="1052" name="Google Shape;1052;p14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Persistent Volumes and Claims</a:t>
            </a:r>
            <a:endParaRPr/>
          </a:p>
        </p:txBody>
      </p:sp>
      <p:sp>
        <p:nvSpPr>
          <p:cNvPr id="1053" name="Google Shape;1053;p145"/>
          <p:cNvSpPr txBox="1"/>
          <p:nvPr/>
        </p:nvSpPr>
        <p:spPr>
          <a:xfrm>
            <a:off x="457200" y="2697550"/>
            <a:ext cx="12183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Cluster</a:t>
            </a:r>
            <a:br>
              <a:rPr lang="en" sz="1800"/>
            </a:br>
            <a:r>
              <a:rPr lang="en" sz="1800"/>
              <a:t>Users</a:t>
            </a:r>
            <a:endParaRPr sz="1800"/>
          </a:p>
        </p:txBody>
      </p:sp>
      <p:sp>
        <p:nvSpPr>
          <p:cNvPr id="1054" name="Google Shape;1054;p145"/>
          <p:cNvSpPr txBox="1"/>
          <p:nvPr/>
        </p:nvSpPr>
        <p:spPr>
          <a:xfrm>
            <a:off x="7396200" y="2697550"/>
            <a:ext cx="1290600" cy="6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t>Cluster</a:t>
            </a:r>
            <a:br>
              <a:rPr lang="en" sz="1800"/>
            </a:br>
            <a:r>
              <a:rPr lang="en" sz="1800"/>
              <a:t>Admins</a:t>
            </a:r>
            <a:endParaRPr sz="1800"/>
          </a:p>
        </p:txBody>
      </p:sp>
      <p:pic>
        <p:nvPicPr>
          <p:cNvPr id="1055" name="Google Shape;1055;p145"/>
          <p:cNvPicPr preferRelativeResize="0"/>
          <p:nvPr/>
        </p:nvPicPr>
        <p:blipFill>
          <a:blip r:embed="rId3">
            <a:alphaModFix/>
          </a:blip>
          <a:stretch>
            <a:fillRect/>
          </a:stretch>
        </p:blipFill>
        <p:spPr>
          <a:xfrm>
            <a:off x="1553850" y="1022937"/>
            <a:ext cx="6036323" cy="4024225"/>
          </a:xfrm>
          <a:prstGeom prst="rect">
            <a:avLst/>
          </a:prstGeom>
          <a:noFill/>
          <a:ln>
            <a:noFill/>
          </a:ln>
        </p:spPr>
      </p:pic>
    </p:spTree>
    <p:extLst>
      <p:ext uri="{BB962C8B-B14F-4D97-AF65-F5344CB8AC3E}">
        <p14:creationId xmlns:p14="http://schemas.microsoft.com/office/powerpoint/2010/main" val="4456070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46"/>
        <p:cNvGrpSpPr/>
        <p:nvPr/>
      </p:nvGrpSpPr>
      <p:grpSpPr>
        <a:xfrm>
          <a:off x="0" y="0"/>
          <a:ext cx="0" cy="0"/>
          <a:chOff x="0" y="0"/>
          <a:chExt cx="0" cy="0"/>
        </a:xfrm>
      </p:grpSpPr>
      <p:sp>
        <p:nvSpPr>
          <p:cNvPr id="1147" name="Google Shape;1147;p157"/>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1148" name="Google Shape;1148;p157"/>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Configuration</a:t>
            </a:r>
            <a:endParaRPr/>
          </a:p>
        </p:txBody>
      </p:sp>
      <p:sp>
        <p:nvSpPr>
          <p:cNvPr id="1149" name="Google Shape;1149;p157"/>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ConfigMap</a:t>
            </a:r>
            <a:endParaRPr sz="2400"/>
          </a:p>
          <a:p>
            <a:pPr marL="457200" lvl="0" indent="-381000" algn="l" rtl="0">
              <a:spcBef>
                <a:spcPts val="0"/>
              </a:spcBef>
              <a:spcAft>
                <a:spcPts val="0"/>
              </a:spcAft>
              <a:buSzPts val="2400"/>
              <a:buChar char="●"/>
            </a:pPr>
            <a:r>
              <a:rPr lang="en" sz="2400"/>
              <a:t>Secret</a:t>
            </a:r>
            <a:endParaRPr sz="2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1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Configuration</a:t>
            </a:r>
            <a:endParaRPr/>
          </a:p>
        </p:txBody>
      </p:sp>
      <p:sp>
        <p:nvSpPr>
          <p:cNvPr id="1155" name="Google Shape;1155;p15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Kubernetes has an integrated pattern for decoupling configuration from application or container.</a:t>
            </a:r>
            <a:endParaRPr/>
          </a:p>
          <a:p>
            <a:pPr marL="0" lvl="0" indent="0" algn="l" rtl="0">
              <a:spcBef>
                <a:spcPts val="600"/>
              </a:spcBef>
              <a:spcAft>
                <a:spcPts val="0"/>
              </a:spcAft>
              <a:buNone/>
            </a:pPr>
            <a:endParaRPr/>
          </a:p>
          <a:p>
            <a:pPr marL="0" lvl="0" indent="0" algn="l" rtl="0">
              <a:spcBef>
                <a:spcPts val="600"/>
              </a:spcBef>
              <a:spcAft>
                <a:spcPts val="0"/>
              </a:spcAft>
              <a:buNone/>
            </a:pPr>
            <a:r>
              <a:rPr lang="en"/>
              <a:t>This pattern makes use of two Kubernetes components: </a:t>
            </a:r>
            <a:r>
              <a:rPr lang="en" b="1">
                <a:solidFill>
                  <a:srgbClr val="000000"/>
                </a:solidFill>
              </a:rPr>
              <a:t>ConfigMaps</a:t>
            </a:r>
            <a:r>
              <a:rPr lang="en"/>
              <a:t> and </a:t>
            </a:r>
            <a:r>
              <a:rPr lang="en" b="1">
                <a:solidFill>
                  <a:srgbClr val="000000"/>
                </a:solidFill>
              </a:rPr>
              <a:t>Secrets.</a:t>
            </a:r>
            <a:endParaRPr/>
          </a:p>
          <a:p>
            <a:pPr marL="0" lvl="0" indent="0" algn="l" rtl="0">
              <a:spcBef>
                <a:spcPts val="600"/>
              </a:spcBef>
              <a:spcAft>
                <a:spcPts val="0"/>
              </a:spcAft>
              <a:buClr>
                <a:srgbClr val="000000"/>
              </a:buClr>
              <a:buSzPts val="1100"/>
              <a:buFont typeface="Arial"/>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59"/>
        <p:cNvGrpSpPr/>
        <p:nvPr/>
      </p:nvGrpSpPr>
      <p:grpSpPr>
        <a:xfrm>
          <a:off x="0" y="0"/>
          <a:ext cx="0" cy="0"/>
          <a:chOff x="0" y="0"/>
          <a:chExt cx="0" cy="0"/>
        </a:xfrm>
      </p:grpSpPr>
      <p:sp>
        <p:nvSpPr>
          <p:cNvPr id="1160" name="Google Shape;1160;p15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ConfigMap</a:t>
            </a:r>
            <a:endParaRPr/>
          </a:p>
        </p:txBody>
      </p:sp>
      <p:sp>
        <p:nvSpPr>
          <p:cNvPr id="1161" name="Google Shape;1161;p15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Externalized data stored within kubernetes.</a:t>
            </a:r>
            <a:endParaRPr sz="2400"/>
          </a:p>
          <a:p>
            <a:pPr marL="457200" lvl="0" indent="-381000" algn="l" rtl="0">
              <a:spcBef>
                <a:spcPts val="1000"/>
              </a:spcBef>
              <a:spcAft>
                <a:spcPts val="0"/>
              </a:spcAft>
              <a:buSzPts val="2400"/>
              <a:buChar char="●"/>
            </a:pPr>
            <a:r>
              <a:rPr lang="en" sz="2400"/>
              <a:t>Can be referenced through several different means:</a:t>
            </a:r>
            <a:endParaRPr sz="2400"/>
          </a:p>
          <a:p>
            <a:pPr marL="914400" lvl="1" indent="-381000" algn="l" rtl="0">
              <a:spcBef>
                <a:spcPts val="1000"/>
              </a:spcBef>
              <a:spcAft>
                <a:spcPts val="0"/>
              </a:spcAft>
              <a:buSzPts val="2400"/>
              <a:buChar char="○"/>
            </a:pPr>
            <a:r>
              <a:rPr lang="en" sz="2400"/>
              <a:t>environment variable</a:t>
            </a:r>
            <a:endParaRPr sz="2400"/>
          </a:p>
          <a:p>
            <a:pPr marL="914400" lvl="1" indent="-381000" algn="l" rtl="0">
              <a:spcBef>
                <a:spcPts val="1000"/>
              </a:spcBef>
              <a:spcAft>
                <a:spcPts val="0"/>
              </a:spcAft>
              <a:buSzPts val="2400"/>
              <a:buChar char="○"/>
            </a:pPr>
            <a:r>
              <a:rPr lang="en" sz="2400"/>
              <a:t>a command line argument (via env var)</a:t>
            </a:r>
            <a:endParaRPr sz="2400"/>
          </a:p>
          <a:p>
            <a:pPr marL="914400" lvl="1" indent="-381000" algn="l" rtl="0">
              <a:spcBef>
                <a:spcPts val="1000"/>
              </a:spcBef>
              <a:spcAft>
                <a:spcPts val="0"/>
              </a:spcAft>
              <a:buSzPts val="2400"/>
              <a:buChar char="○"/>
            </a:pPr>
            <a:r>
              <a:rPr lang="en" sz="2400"/>
              <a:t>injected as a file into a volume mount</a:t>
            </a:r>
            <a:endParaRPr/>
          </a:p>
          <a:p>
            <a:pPr marL="457200" lvl="0" indent="-381000" algn="l" rtl="0">
              <a:spcBef>
                <a:spcPts val="1000"/>
              </a:spcBef>
              <a:spcAft>
                <a:spcPts val="0"/>
              </a:spcAft>
              <a:buSzPts val="2400"/>
              <a:buChar char="●"/>
            </a:pPr>
            <a:r>
              <a:rPr lang="en" sz="2400"/>
              <a:t>Can be created from a manifest, literals, directories, or files directly.</a:t>
            </a:r>
            <a:endParaRPr sz="2400"/>
          </a:p>
          <a:p>
            <a:pPr marL="0" lvl="0" indent="0" algn="l" rtl="0">
              <a:spcBef>
                <a:spcPts val="1000"/>
              </a:spcBef>
              <a:spcAft>
                <a:spcPts val="0"/>
              </a:spcAft>
              <a:buNone/>
            </a:pPr>
            <a:endParaRPr sz="2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65"/>
        <p:cNvGrpSpPr/>
        <p:nvPr/>
      </p:nvGrpSpPr>
      <p:grpSpPr>
        <a:xfrm>
          <a:off x="0" y="0"/>
          <a:ext cx="0" cy="0"/>
          <a:chOff x="0" y="0"/>
          <a:chExt cx="0" cy="0"/>
        </a:xfrm>
      </p:grpSpPr>
      <p:sp>
        <p:nvSpPr>
          <p:cNvPr id="1166" name="Google Shape;1166;p16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ConfigMap </a:t>
            </a:r>
            <a:endParaRPr/>
          </a:p>
        </p:txBody>
      </p:sp>
      <p:sp>
        <p:nvSpPr>
          <p:cNvPr id="1167" name="Google Shape;1167;p160"/>
          <p:cNvSpPr txBox="1">
            <a:spLocks noGrp="1"/>
          </p:cNvSpPr>
          <p:nvPr>
            <p:ph type="body" idx="1"/>
          </p:nvPr>
        </p:nvSpPr>
        <p:spPr>
          <a:xfrm>
            <a:off x="457200" y="1200150"/>
            <a:ext cx="39945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ConfigMap contents.</a:t>
            </a:r>
            <a:endParaRPr sz="1800">
              <a:solidFill>
                <a:srgbClr val="000000"/>
              </a:solidFill>
            </a:endParaRPr>
          </a:p>
        </p:txBody>
      </p:sp>
      <p:sp>
        <p:nvSpPr>
          <p:cNvPr id="1168" name="Google Shape;1168;p16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ConfigMap</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 </a:t>
            </a:r>
            <a:r>
              <a:rPr lang="en" sz="1800">
                <a:solidFill>
                  <a:srgbClr val="CC0000"/>
                </a:solidFill>
                <a:latin typeface="Roboto Mono"/>
                <a:ea typeface="Roboto Mono"/>
                <a:cs typeface="Roboto Mono"/>
                <a:sym typeface="Roboto Mono"/>
              </a:rPr>
              <a:t>manifest-example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state: </a:t>
            </a:r>
            <a:r>
              <a:rPr lang="en" sz="1800">
                <a:solidFill>
                  <a:srgbClr val="CC0000"/>
                </a:solidFill>
                <a:latin typeface="Roboto Mono"/>
                <a:ea typeface="Roboto Mono"/>
                <a:cs typeface="Roboto Mono"/>
                <a:sym typeface="Roboto Mono"/>
              </a:rPr>
              <a:t>Michigan</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city: </a:t>
            </a:r>
            <a:r>
              <a:rPr lang="en" sz="1800">
                <a:solidFill>
                  <a:srgbClr val="CC0000"/>
                </a:solidFill>
                <a:latin typeface="Roboto Mono"/>
                <a:ea typeface="Roboto Mono"/>
                <a:cs typeface="Roboto Mono"/>
                <a:sym typeface="Roboto Mono"/>
              </a:rPr>
              <a:t>Ann Arbor</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content: </a:t>
            </a:r>
            <a:r>
              <a:rPr lang="en" sz="1800">
                <a:solidFill>
                  <a:srgbClr val="CC0000"/>
                </a:solidFill>
                <a:latin typeface="Roboto Mono"/>
                <a:ea typeface="Roboto Mono"/>
                <a:cs typeface="Roboto Mono"/>
                <a:sym typeface="Roboto Mono"/>
              </a:rPr>
              <a: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Look at this,</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CC0000"/>
                </a:solidFill>
                <a:latin typeface="Roboto Mono"/>
                <a:ea typeface="Roboto Mono"/>
                <a:cs typeface="Roboto Mono"/>
                <a:sym typeface="Roboto Mono"/>
              </a:rPr>
              <a:t>    its multiline!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800">
              <a:latin typeface="Roboto Mono"/>
              <a:ea typeface="Roboto Mono"/>
              <a:cs typeface="Roboto Mono"/>
              <a:sym typeface="Roboto Mon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04"/>
        <p:cNvGrpSpPr/>
        <p:nvPr/>
      </p:nvGrpSpPr>
      <p:grpSpPr>
        <a:xfrm>
          <a:off x="0" y="0"/>
          <a:ext cx="0" cy="0"/>
          <a:chOff x="0" y="0"/>
          <a:chExt cx="0" cy="0"/>
        </a:xfrm>
      </p:grpSpPr>
      <p:sp>
        <p:nvSpPr>
          <p:cNvPr id="1205" name="Google Shape;1205;p164"/>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ConfigMap Example</a:t>
            </a:r>
            <a:endParaRPr/>
          </a:p>
          <a:p>
            <a:pPr marL="0" lvl="0" indent="0" algn="ctr" rtl="0">
              <a:spcBef>
                <a:spcPts val="0"/>
              </a:spcBef>
              <a:spcAft>
                <a:spcPts val="0"/>
              </a:spcAft>
              <a:buNone/>
            </a:pPr>
            <a:endParaRPr/>
          </a:p>
        </p:txBody>
      </p:sp>
      <p:sp>
        <p:nvSpPr>
          <p:cNvPr id="1206" name="Google Shape;1206;p164"/>
          <p:cNvSpPr txBox="1">
            <a:spLocks noGrp="1"/>
          </p:cNvSpPr>
          <p:nvPr>
            <p:ph type="body" idx="4294967295"/>
          </p:nvPr>
        </p:nvSpPr>
        <p:spPr>
          <a:xfrm>
            <a:off x="457175" y="2009825"/>
            <a:ext cx="2746800" cy="1853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ConfigMap</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city: </a:t>
            </a:r>
            <a:r>
              <a:rPr lang="en" sz="1400">
                <a:solidFill>
                  <a:srgbClr val="CC0000"/>
                </a:solidFill>
                <a:latin typeface="Roboto Mono"/>
                <a:ea typeface="Roboto Mono"/>
                <a:cs typeface="Roboto Mono"/>
                <a:sym typeface="Roboto Mono"/>
              </a:rPr>
              <a:t>Ann Arbor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state: </a:t>
            </a:r>
            <a:r>
              <a:rPr lang="en" sz="1400">
                <a:solidFill>
                  <a:srgbClr val="CC0000"/>
                </a:solidFill>
                <a:latin typeface="Roboto Mono"/>
                <a:ea typeface="Roboto Mono"/>
                <a:cs typeface="Roboto Mono"/>
                <a:sym typeface="Roboto Mono"/>
              </a:rPr>
              <a:t>Michigan</a:t>
            </a:r>
            <a:endParaRPr sz="1400">
              <a:latin typeface="Roboto Mono"/>
              <a:ea typeface="Roboto Mono"/>
              <a:cs typeface="Roboto Mono"/>
              <a:sym typeface="Roboto Mono"/>
            </a:endParaRPr>
          </a:p>
        </p:txBody>
      </p:sp>
      <p:sp>
        <p:nvSpPr>
          <p:cNvPr id="1207" name="Google Shape;1207;p164"/>
          <p:cNvSpPr txBox="1"/>
          <p:nvPr/>
        </p:nvSpPr>
        <p:spPr>
          <a:xfrm>
            <a:off x="3327625" y="2016775"/>
            <a:ext cx="5097000" cy="659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literal-example \</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--from-literal="city=Ann Arbor" --from-literal=state=Michigan</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“literal-example” created</a:t>
            </a:r>
            <a:endParaRPr sz="1000">
              <a:solidFill>
                <a:srgbClr val="783F04"/>
              </a:solidFill>
              <a:latin typeface="Roboto Mono"/>
              <a:ea typeface="Roboto Mono"/>
              <a:cs typeface="Roboto Mono"/>
              <a:sym typeface="Roboto Mono"/>
            </a:endParaRPr>
          </a:p>
        </p:txBody>
      </p:sp>
      <p:sp>
        <p:nvSpPr>
          <p:cNvPr id="1208" name="Google Shape;1208;p164"/>
          <p:cNvSpPr txBox="1"/>
          <p:nvPr/>
        </p:nvSpPr>
        <p:spPr>
          <a:xfrm>
            <a:off x="457200" y="3972250"/>
            <a:ext cx="79674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file-example </a:t>
            </a:r>
            <a:r>
              <a:rPr lang="en" sz="1000" b="1">
                <a:solidFill>
                  <a:srgbClr val="783F04"/>
                </a:solidFill>
                <a:latin typeface="Roboto Mono"/>
                <a:ea typeface="Roboto Mono"/>
                <a:cs typeface="Roboto Mono"/>
                <a:sym typeface="Roboto Mono"/>
              </a:rPr>
              <a:t>--from-file=cm/city --from-file=cm/state</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"file-example" created</a:t>
            </a:r>
            <a:endParaRPr sz="1000">
              <a:solidFill>
                <a:srgbClr val="783F04"/>
              </a:solidFill>
              <a:latin typeface="Roboto Mono"/>
              <a:ea typeface="Roboto Mono"/>
              <a:cs typeface="Roboto Mono"/>
              <a:sym typeface="Roboto Mono"/>
            </a:endParaRPr>
          </a:p>
        </p:txBody>
      </p:sp>
      <p:sp>
        <p:nvSpPr>
          <p:cNvPr id="1209" name="Google Shape;1209;p164"/>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ConfigMap</a:t>
            </a:r>
            <a:r>
              <a:rPr lang="en" sz="2400"/>
              <a:t> with the same content!</a:t>
            </a:r>
            <a:endParaRPr sz="2400"/>
          </a:p>
        </p:txBody>
      </p:sp>
      <p:sp>
        <p:nvSpPr>
          <p:cNvPr id="1210" name="Google Shape;1210;p164"/>
          <p:cNvSpPr txBox="1"/>
          <p:nvPr/>
        </p:nvSpPr>
        <p:spPr>
          <a:xfrm>
            <a:off x="3327625" y="2785713"/>
            <a:ext cx="5097000" cy="1077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info/city</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Ann Arbor</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info/state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Michigan</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configmap dir-example </a:t>
            </a:r>
            <a:r>
              <a:rPr lang="en" sz="1000" b="1">
                <a:solidFill>
                  <a:srgbClr val="783F04"/>
                </a:solidFill>
                <a:latin typeface="Roboto Mono"/>
                <a:ea typeface="Roboto Mono"/>
                <a:cs typeface="Roboto Mono"/>
                <a:sym typeface="Roboto Mono"/>
              </a:rPr>
              <a:t>--from-file=cm/</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configmap "dir-example" created</a:t>
            </a:r>
            <a:endParaRPr sz="1000">
              <a:solidFill>
                <a:srgbClr val="783F04"/>
              </a:solidFill>
              <a:latin typeface="Roboto Mono"/>
              <a:ea typeface="Roboto Mono"/>
              <a:cs typeface="Roboto Mono"/>
              <a:sym typeface="Roboto Mono"/>
            </a:endParaRPr>
          </a:p>
        </p:txBody>
      </p:sp>
      <p:sp>
        <p:nvSpPr>
          <p:cNvPr id="1211" name="Google Shape;1211;p164"/>
          <p:cNvSpPr/>
          <p:nvPr/>
        </p:nvSpPr>
        <p:spPr>
          <a:xfrm>
            <a:off x="3541725" y="4581175"/>
            <a:ext cx="3197700" cy="295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p16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Secret</a:t>
            </a:r>
            <a:endParaRPr/>
          </a:p>
        </p:txBody>
      </p:sp>
      <p:sp>
        <p:nvSpPr>
          <p:cNvPr id="1217" name="Google Shape;1217;p16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Functionally identical to a </a:t>
            </a:r>
            <a:r>
              <a:rPr lang="en" sz="2400" dirty="0" err="1">
                <a:solidFill>
                  <a:srgbClr val="000000"/>
                </a:solidFill>
              </a:rPr>
              <a:t>ConfigMap</a:t>
            </a:r>
            <a:r>
              <a:rPr lang="en" sz="2400" dirty="0">
                <a:solidFill>
                  <a:srgbClr val="000000"/>
                </a:solidFill>
              </a:rPr>
              <a:t>.</a:t>
            </a:r>
            <a:endParaRPr sz="2400" dirty="0"/>
          </a:p>
          <a:p>
            <a:pPr marL="457200" lvl="0" indent="-381000" algn="l" rtl="0">
              <a:spcBef>
                <a:spcPts val="1000"/>
              </a:spcBef>
              <a:spcAft>
                <a:spcPts val="0"/>
              </a:spcAft>
              <a:buSzPts val="2400"/>
              <a:buChar char="●"/>
            </a:pPr>
            <a:r>
              <a:rPr lang="en" sz="2400" dirty="0"/>
              <a:t>Stored as </a:t>
            </a:r>
            <a:r>
              <a:rPr lang="en" sz="2400" b="1" dirty="0"/>
              <a:t>base64 encoded content.</a:t>
            </a:r>
            <a:endParaRPr sz="2400" dirty="0"/>
          </a:p>
          <a:p>
            <a:pPr marL="457200" lvl="0" indent="-381000" algn="l" rtl="0">
              <a:spcBef>
                <a:spcPts val="1000"/>
              </a:spcBef>
              <a:spcAft>
                <a:spcPts val="0"/>
              </a:spcAft>
              <a:buSzPts val="2400"/>
              <a:buChar char="●"/>
            </a:pPr>
            <a:r>
              <a:rPr lang="en" sz="2400" dirty="0"/>
              <a:t>Encrypted at rest within </a:t>
            </a:r>
            <a:r>
              <a:rPr lang="en" sz="2400" dirty="0" err="1"/>
              <a:t>etcd</a:t>
            </a:r>
            <a:r>
              <a:rPr lang="en" sz="2400" dirty="0"/>
              <a:t> (</a:t>
            </a:r>
            <a:r>
              <a:rPr lang="en" sz="2400" b="1" dirty="0"/>
              <a:t>if configured!</a:t>
            </a:r>
            <a:r>
              <a:rPr lang="en" sz="2400" dirty="0"/>
              <a:t>).</a:t>
            </a:r>
          </a:p>
          <a:p>
            <a:pPr marL="457200" lvl="0" indent="-381000" algn="l" rtl="0">
              <a:spcBef>
                <a:spcPts val="1000"/>
              </a:spcBef>
              <a:spcAft>
                <a:spcPts val="0"/>
              </a:spcAft>
              <a:buSzPts val="2400"/>
              <a:buChar char="●"/>
            </a:pPr>
            <a:r>
              <a:rPr lang="en" sz="2400" dirty="0"/>
              <a:t>Stored on each worker node </a:t>
            </a:r>
            <a:r>
              <a:rPr lang="en-US" sz="2400" dirty="0"/>
              <a:t>in </a:t>
            </a:r>
            <a:r>
              <a:rPr lang="en-US" sz="2400" dirty="0" err="1"/>
              <a:t>tmpfs</a:t>
            </a:r>
            <a:r>
              <a:rPr lang="en-US" sz="2400" dirty="0"/>
              <a:t> directory.</a:t>
            </a:r>
            <a:endParaRPr sz="2400" dirty="0"/>
          </a:p>
          <a:p>
            <a:pPr marL="457200" lvl="0" indent="-381000" algn="l" rtl="0">
              <a:spcBef>
                <a:spcPts val="1000"/>
              </a:spcBef>
              <a:spcAft>
                <a:spcPts val="0"/>
              </a:spcAft>
              <a:buSzPts val="2400"/>
              <a:buChar char="●"/>
            </a:pPr>
            <a:r>
              <a:rPr lang="en" sz="2400" dirty="0"/>
              <a:t>Ideal for username/passwords, certificates or other sensitive information that should not be stored in a container.</a:t>
            </a:r>
            <a:endParaRPr sz="2400"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6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Secret</a:t>
            </a:r>
            <a:endParaRPr/>
          </a:p>
        </p:txBody>
      </p:sp>
      <p:sp>
        <p:nvSpPr>
          <p:cNvPr id="1223" name="Google Shape;1223;p166"/>
          <p:cNvSpPr txBox="1">
            <a:spLocks noGrp="1"/>
          </p:cNvSpPr>
          <p:nvPr>
            <p:ph type="body" idx="1"/>
          </p:nvPr>
        </p:nvSpPr>
        <p:spPr>
          <a:xfrm>
            <a:off x="457200" y="1200150"/>
            <a:ext cx="48165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type: </a:t>
            </a:r>
            <a:r>
              <a:rPr lang="en" sz="1800"/>
              <a:t>There are three different types of secrets within Kubernetes:</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docker-registry </a:t>
            </a:r>
            <a:r>
              <a:rPr lang="en" sz="1800"/>
              <a:t>- credentials used to authenticate to a container registry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generic/Opaque </a:t>
            </a:r>
            <a:r>
              <a:rPr lang="en" sz="1800"/>
              <a:t>- literal values from different sources</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tls</a:t>
            </a:r>
            <a:r>
              <a:rPr lang="en" sz="1800"/>
              <a:t> - a certificate based secret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data: </a:t>
            </a:r>
            <a:r>
              <a:rPr lang="en" sz="1800">
                <a:solidFill>
                  <a:srgbClr val="000000"/>
                </a:solidFill>
              </a:rPr>
              <a:t>Contains key-value pairs of base64 encoded content.</a:t>
            </a:r>
            <a:endParaRPr sz="1800">
              <a:solidFill>
                <a:srgbClr val="000000"/>
              </a:solidFill>
            </a:endParaRPr>
          </a:p>
        </p:txBody>
      </p:sp>
      <p:sp>
        <p:nvSpPr>
          <p:cNvPr id="1224" name="Google Shape;1224;p166"/>
          <p:cNvSpPr txBox="1">
            <a:spLocks noGrp="1"/>
          </p:cNvSpPr>
          <p:nvPr>
            <p:ph type="body" idx="2"/>
          </p:nvPr>
        </p:nvSpPr>
        <p:spPr>
          <a:xfrm>
            <a:off x="5456075" y="1200150"/>
            <a:ext cx="3230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1155CC"/>
              </a:solidFill>
              <a:latin typeface="Roboto Mono"/>
              <a:ea typeface="Roboto Mono"/>
              <a:cs typeface="Roboto Mono"/>
              <a:sym typeface="Roboto Mon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4"/>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224" name="Google Shape;224;p34"/>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Control Plane Components</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67"/>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30" name="Google Shape;1230;p167"/>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31" name="Google Shape;1231;p167"/>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32" name="Google Shape;1232;p167"/>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33" name="Google Shape;1233;p167"/>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34" name="Google Shape;1234;p167"/>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238"/>
        <p:cNvGrpSpPr/>
        <p:nvPr/>
      </p:nvGrpSpPr>
      <p:grpSpPr>
        <a:xfrm>
          <a:off x="0" y="0"/>
          <a:ext cx="0" cy="0"/>
          <a:chOff x="0" y="0"/>
          <a:chExt cx="0" cy="0"/>
        </a:xfrm>
      </p:grpSpPr>
      <p:sp>
        <p:nvSpPr>
          <p:cNvPr id="1239" name="Google Shape;1239;p16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Secret Example</a:t>
            </a:r>
            <a:endParaRPr/>
          </a:p>
          <a:p>
            <a:pPr marL="0" lvl="0" indent="0" algn="ctr" rtl="0">
              <a:spcBef>
                <a:spcPts val="0"/>
              </a:spcBef>
              <a:spcAft>
                <a:spcPts val="0"/>
              </a:spcAft>
              <a:buNone/>
            </a:pPr>
            <a:endParaRPr/>
          </a:p>
        </p:txBody>
      </p:sp>
      <p:sp>
        <p:nvSpPr>
          <p:cNvPr id="1240" name="Google Shape;1240;p168"/>
          <p:cNvSpPr txBox="1">
            <a:spLocks noGrp="1"/>
          </p:cNvSpPr>
          <p:nvPr>
            <p:ph type="body" idx="4294967295"/>
          </p:nvPr>
        </p:nvSpPr>
        <p:spPr>
          <a:xfrm>
            <a:off x="457200" y="1902750"/>
            <a:ext cx="3205200" cy="2024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Secret</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manifest-example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type: </a:t>
            </a:r>
            <a:r>
              <a:rPr lang="en" sz="1400">
                <a:solidFill>
                  <a:srgbClr val="CC0000"/>
                </a:solidFill>
                <a:latin typeface="Roboto Mono"/>
                <a:ea typeface="Roboto Mono"/>
                <a:cs typeface="Roboto Mono"/>
                <a:sym typeface="Roboto Mono"/>
              </a:rPr>
              <a:t>Opaque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username: </a:t>
            </a:r>
            <a:r>
              <a:rPr lang="en" sz="1400">
                <a:solidFill>
                  <a:srgbClr val="CC0000"/>
                </a:solidFill>
                <a:latin typeface="Roboto Mono"/>
                <a:ea typeface="Roboto Mono"/>
                <a:cs typeface="Roboto Mono"/>
                <a:sym typeface="Roboto Mono"/>
              </a:rPr>
              <a:t>ZXhhbXBsZQ==</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password: </a:t>
            </a:r>
            <a:r>
              <a:rPr lang="en" sz="1400">
                <a:solidFill>
                  <a:srgbClr val="CC0000"/>
                </a:solidFill>
                <a:latin typeface="Roboto Mono"/>
                <a:ea typeface="Roboto Mono"/>
                <a:cs typeface="Roboto Mono"/>
                <a:sym typeface="Roboto Mono"/>
              </a:rPr>
              <a:t>bXlwYXNzd29yZA==</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400">
              <a:solidFill>
                <a:srgbClr val="CC0000"/>
              </a:solidFill>
              <a:latin typeface="Roboto Mono"/>
              <a:ea typeface="Roboto Mono"/>
              <a:cs typeface="Roboto Mono"/>
              <a:sym typeface="Roboto Mono"/>
            </a:endParaRPr>
          </a:p>
        </p:txBody>
      </p:sp>
      <p:sp>
        <p:nvSpPr>
          <p:cNvPr id="1241" name="Google Shape;1241;p168"/>
          <p:cNvSpPr txBox="1"/>
          <p:nvPr/>
        </p:nvSpPr>
        <p:spPr>
          <a:xfrm>
            <a:off x="3754175" y="1902750"/>
            <a:ext cx="4932600" cy="857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literal-secret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--from-literal=username=example</a:t>
            </a:r>
            <a:r>
              <a:rPr lang="en" sz="1000">
                <a:solidFill>
                  <a:srgbClr val="783F04"/>
                </a:solidFill>
                <a:latin typeface="Roboto Mono"/>
                <a:ea typeface="Roboto Mono"/>
                <a:cs typeface="Roboto Mono"/>
                <a:sym typeface="Roboto Mono"/>
              </a:rPr>
              <a:t> \</a:t>
            </a:r>
            <a:br>
              <a:rPr lang="en" sz="1000">
                <a:solidFill>
                  <a:srgbClr val="783F04"/>
                </a:solidFill>
                <a:latin typeface="Roboto Mono"/>
                <a:ea typeface="Roboto Mono"/>
                <a:cs typeface="Roboto Mono"/>
                <a:sym typeface="Roboto Mono"/>
              </a:rPr>
            </a:br>
            <a:r>
              <a:rPr lang="en" sz="1000">
                <a:solidFill>
                  <a:srgbClr val="783F04"/>
                </a:solidFill>
                <a:latin typeface="Roboto Mono"/>
                <a:ea typeface="Roboto Mono"/>
                <a:cs typeface="Roboto Mono"/>
                <a:sym typeface="Roboto Mono"/>
              </a:rPr>
              <a:t>&gt; </a:t>
            </a:r>
            <a:r>
              <a:rPr lang="en" sz="1000" b="1">
                <a:solidFill>
                  <a:srgbClr val="783F04"/>
                </a:solidFill>
                <a:latin typeface="Roboto Mono"/>
                <a:ea typeface="Roboto Mono"/>
                <a:cs typeface="Roboto Mono"/>
                <a:sym typeface="Roboto Mono"/>
              </a:rPr>
              <a:t>--from-literal=password=mypassword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"literal-secret" created</a:t>
            </a:r>
            <a:endParaRPr sz="1000">
              <a:solidFill>
                <a:srgbClr val="783F04"/>
              </a:solidFill>
              <a:latin typeface="Roboto Mono"/>
              <a:ea typeface="Roboto Mono"/>
              <a:cs typeface="Roboto Mono"/>
              <a:sym typeface="Roboto Mono"/>
            </a:endParaRPr>
          </a:p>
        </p:txBody>
      </p:sp>
      <p:sp>
        <p:nvSpPr>
          <p:cNvPr id="1242" name="Google Shape;1242;p168"/>
          <p:cNvSpPr txBox="1"/>
          <p:nvPr/>
        </p:nvSpPr>
        <p:spPr>
          <a:xfrm>
            <a:off x="457200" y="4006875"/>
            <a:ext cx="8229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secret/password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file-secret -</a:t>
            </a:r>
            <a:r>
              <a:rPr lang="en" sz="1000" b="1">
                <a:solidFill>
                  <a:srgbClr val="783F04"/>
                </a:solidFill>
                <a:latin typeface="Roboto Mono"/>
                <a:ea typeface="Roboto Mono"/>
                <a:cs typeface="Roboto Mono"/>
                <a:sym typeface="Roboto Mono"/>
              </a:rPr>
              <a:t>-from-file=secret/username --from-file=secret/password</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3" name="Google Shape;1243;p168"/>
          <p:cNvSpPr txBox="1"/>
          <p:nvPr/>
        </p:nvSpPr>
        <p:spPr>
          <a:xfrm>
            <a:off x="457200" y="1201800"/>
            <a:ext cx="7967400" cy="52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t>All produce a </a:t>
            </a:r>
            <a:r>
              <a:rPr lang="en" sz="2400" b="1"/>
              <a:t>Secret</a:t>
            </a:r>
            <a:r>
              <a:rPr lang="en" sz="2400"/>
              <a:t> with the same content!</a:t>
            </a:r>
            <a:endParaRPr sz="2400"/>
          </a:p>
        </p:txBody>
      </p:sp>
      <p:sp>
        <p:nvSpPr>
          <p:cNvPr id="1244" name="Google Shape;1244;p168"/>
          <p:cNvSpPr txBox="1"/>
          <p:nvPr/>
        </p:nvSpPr>
        <p:spPr>
          <a:xfrm>
            <a:off x="3754300" y="2886125"/>
            <a:ext cx="4932600" cy="104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info/username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example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cat info/password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mypassword</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 kubectl create secret generic dir-secret -</a:t>
            </a:r>
            <a:r>
              <a:rPr lang="en" sz="1000" b="1">
                <a:solidFill>
                  <a:srgbClr val="783F04"/>
                </a:solidFill>
                <a:latin typeface="Roboto Mono"/>
                <a:ea typeface="Roboto Mono"/>
                <a:cs typeface="Roboto Mono"/>
                <a:sym typeface="Roboto Mono"/>
              </a:rPr>
              <a:t>-from-file=secret/</a:t>
            </a:r>
            <a:endParaRPr sz="10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000">
                <a:solidFill>
                  <a:srgbClr val="783F04"/>
                </a:solidFill>
                <a:latin typeface="Roboto Mono"/>
                <a:ea typeface="Roboto Mono"/>
                <a:cs typeface="Roboto Mono"/>
                <a:sym typeface="Roboto Mono"/>
              </a:rPr>
              <a:t>Secret "file-secret" created</a:t>
            </a:r>
            <a:endParaRPr sz="1000">
              <a:solidFill>
                <a:srgbClr val="783F04"/>
              </a:solidFill>
              <a:latin typeface="Roboto Mono"/>
              <a:ea typeface="Roboto Mono"/>
              <a:cs typeface="Roboto Mono"/>
              <a:sym typeface="Roboto Mono"/>
            </a:endParaRPr>
          </a:p>
        </p:txBody>
      </p:sp>
      <p:sp>
        <p:nvSpPr>
          <p:cNvPr id="1245" name="Google Shape;1245;p168"/>
          <p:cNvSpPr/>
          <p:nvPr/>
        </p:nvSpPr>
        <p:spPr>
          <a:xfrm>
            <a:off x="3972425" y="2119475"/>
            <a:ext cx="2755500" cy="399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7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Environment Variable</a:t>
            </a:r>
            <a:endParaRPr/>
          </a:p>
        </p:txBody>
      </p:sp>
      <p:sp>
        <p:nvSpPr>
          <p:cNvPr id="1273" name="Google Shape;1273;p171"/>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configMapKeyRef: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p:txBody>
      </p:sp>
      <p:sp>
        <p:nvSpPr>
          <p:cNvPr id="1274" name="Google Shape;1274;p171"/>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secret-env-example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 </a:t>
            </a:r>
            <a:r>
              <a:rPr lang="en" sz="1200">
                <a:solidFill>
                  <a:srgbClr val="CC0000"/>
                </a:solidFill>
                <a:latin typeface="Roboto Mono"/>
                <a:ea typeface="Roboto Mono"/>
                <a:cs typeface="Roboto Mono"/>
                <a:sym typeface="Roboto Mono"/>
              </a:rPr>
              <a:t>[“/bin/sh”,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args: </a:t>
            </a:r>
            <a:r>
              <a:rPr lang="en" sz="1200">
                <a:solidFill>
                  <a:srgbClr val="CC0000"/>
                </a:solidFill>
                <a:latin typeface="Roboto Mono"/>
                <a:ea typeface="Roboto Mono"/>
                <a:cs typeface="Roboto Mono"/>
                <a:sym typeface="Roboto Mono"/>
              </a:rPr>
              <a:t>[“printenv 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env:</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valueFrom:</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secretKeyRef:</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name: </a:t>
            </a:r>
            <a:r>
              <a:rPr lang="en" sz="1200" b="1">
                <a:solidFill>
                  <a:srgbClr val="CC0000"/>
                </a:solidFill>
                <a:latin typeface="Roboto Mono"/>
                <a:ea typeface="Roboto Mono"/>
                <a:cs typeface="Roboto Mono"/>
                <a:sym typeface="Roboto Mono"/>
              </a:rPr>
              <a:t>manifest-example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key: </a:t>
            </a:r>
            <a:r>
              <a:rPr lang="en" sz="1200" b="1">
                <a:solidFill>
                  <a:srgbClr val="CC0000"/>
                </a:solidFill>
                <a:latin typeface="Roboto Mono"/>
                <a:ea typeface="Roboto Mono"/>
                <a:cs typeface="Roboto Mono"/>
                <a:sym typeface="Roboto Mono"/>
              </a:rPr>
              <a:t>username</a:t>
            </a:r>
            <a:endParaRPr sz="1200" b="1">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p:txBody>
      </p:sp>
      <p:sp>
        <p:nvSpPr>
          <p:cNvPr id="1275" name="Google Shape;1275;p171"/>
          <p:cNvSpPr/>
          <p:nvPr/>
        </p:nvSpPr>
        <p:spPr>
          <a:xfrm>
            <a:off x="115005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71"/>
          <p:cNvSpPr/>
          <p:nvPr/>
        </p:nvSpPr>
        <p:spPr>
          <a:xfrm>
            <a:off x="5374100" y="3407825"/>
            <a:ext cx="2814300" cy="11994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298"/>
        <p:cNvGrpSpPr/>
        <p:nvPr/>
      </p:nvGrpSpPr>
      <p:grpSpPr>
        <a:xfrm>
          <a:off x="0" y="0"/>
          <a:ext cx="0" cy="0"/>
          <a:chOff x="0" y="0"/>
          <a:chExt cx="0" cy="0"/>
        </a:xfrm>
      </p:grpSpPr>
      <p:sp>
        <p:nvSpPr>
          <p:cNvPr id="1299" name="Google Shape;1299;p17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in a Command</a:t>
            </a:r>
            <a:endParaRPr/>
          </a:p>
        </p:txBody>
      </p:sp>
      <p:sp>
        <p:nvSpPr>
          <p:cNvPr id="1300" name="Google Shape;1300;p174"/>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[“echo Hello ${CITY}!”]</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configMapKeyRef: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301" name="Google Shape;1301;p174"/>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secret-cmd-example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command: </a:t>
            </a:r>
            <a:r>
              <a:rPr lang="en" sz="1200" b="1">
                <a:solidFill>
                  <a:srgbClr val="CC0000"/>
                </a:solidFill>
                <a:latin typeface="Roboto Mono"/>
                <a:ea typeface="Roboto Mono"/>
                <a:cs typeface="Roboto Mono"/>
                <a:sym typeface="Roboto Mono"/>
              </a:rPr>
              <a:t>[“/bin/sh”, “-c”]</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args: </a:t>
            </a:r>
            <a:r>
              <a:rPr lang="en" sz="1200" b="1">
                <a:solidFill>
                  <a:srgbClr val="CC0000"/>
                </a:solidFill>
                <a:latin typeface="Roboto Mono"/>
                <a:ea typeface="Roboto Mono"/>
                <a:cs typeface="Roboto Mono"/>
                <a:sym typeface="Roboto Mono"/>
              </a:rPr>
              <a:t>[“echo Hello ${USERNAME}!”]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env:</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valueFrom:</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secretKeyRef:</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manifest-example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key: </a:t>
            </a:r>
            <a:r>
              <a:rPr lang="en" sz="1200">
                <a:solidFill>
                  <a:srgbClr val="CC0000"/>
                </a:solidFill>
                <a:latin typeface="Roboto Mono"/>
                <a:ea typeface="Roboto Mono"/>
                <a:cs typeface="Roboto Mono"/>
                <a:sym typeface="Roboto Mono"/>
              </a:rPr>
              <a:t>username</a:t>
            </a:r>
            <a:endParaRPr sz="12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200">
              <a:solidFill>
                <a:srgbClr val="1155CC"/>
              </a:solidFill>
              <a:latin typeface="Roboto Mono"/>
              <a:ea typeface="Roboto Mono"/>
              <a:cs typeface="Roboto Mono"/>
              <a:sym typeface="Roboto Mono"/>
            </a:endParaRPr>
          </a:p>
        </p:txBody>
      </p:sp>
      <p:sp>
        <p:nvSpPr>
          <p:cNvPr id="1302" name="Google Shape;1302;p174"/>
          <p:cNvSpPr/>
          <p:nvPr/>
        </p:nvSpPr>
        <p:spPr>
          <a:xfrm>
            <a:off x="1047300" y="2928050"/>
            <a:ext cx="29319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74"/>
          <p:cNvSpPr/>
          <p:nvPr/>
        </p:nvSpPr>
        <p:spPr>
          <a:xfrm>
            <a:off x="5282375" y="2928050"/>
            <a:ext cx="3283200" cy="712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1308" name="Google Shape;1308;p17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a Volume</a:t>
            </a:r>
            <a:endParaRPr/>
          </a:p>
        </p:txBody>
      </p:sp>
      <p:sp>
        <p:nvSpPr>
          <p:cNvPr id="1309" name="Google Shape;1309;p175"/>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config-volume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/myconfig</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volumes: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 name:</a:t>
            </a:r>
            <a:r>
              <a:rPr lang="en" sz="1200" b="1">
                <a:solidFill>
                  <a:srgbClr val="CC0000"/>
                </a:solidFill>
                <a:latin typeface="Roboto Mono"/>
                <a:ea typeface="Roboto Mono"/>
                <a:cs typeface="Roboto Mono"/>
                <a:sym typeface="Roboto Mono"/>
              </a:rPr>
              <a:t> config-volume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configMap:</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name:</a:t>
            </a:r>
            <a:r>
              <a:rPr lang="en" sz="1200" b="1">
                <a:solidFill>
                  <a:srgbClr val="CC0000"/>
                </a:solidFill>
                <a:latin typeface="Roboto Mono"/>
                <a:ea typeface="Roboto Mono"/>
                <a:cs typeface="Roboto Mono"/>
                <a:sym typeface="Roboto Mono"/>
              </a:rPr>
              <a:t> manifest-example</a:t>
            </a:r>
            <a:endParaRPr sz="1200" b="1">
              <a:latin typeface="Roboto Mono"/>
              <a:ea typeface="Roboto Mono"/>
              <a:cs typeface="Roboto Mono"/>
              <a:sym typeface="Roboto Mono"/>
            </a:endParaRPr>
          </a:p>
        </p:txBody>
      </p:sp>
      <p:sp>
        <p:nvSpPr>
          <p:cNvPr id="1310" name="Google Shape;1310;p175"/>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volumeMounts: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secret-volume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mountPath: </a:t>
            </a:r>
            <a:r>
              <a:rPr lang="en" sz="1200">
                <a:solidFill>
                  <a:srgbClr val="CC0000"/>
                </a:solidFill>
                <a:latin typeface="Roboto Mono"/>
                <a:ea typeface="Roboto Mono"/>
                <a:cs typeface="Roboto Mono"/>
                <a:sym typeface="Roboto Mono"/>
              </a:rPr>
              <a:t>/mysecret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volumes: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 name:</a:t>
            </a:r>
            <a:r>
              <a:rPr lang="en" sz="1200" b="1">
                <a:solidFill>
                  <a:srgbClr val="CC0000"/>
                </a:solidFill>
                <a:latin typeface="Roboto Mono"/>
                <a:ea typeface="Roboto Mono"/>
                <a:cs typeface="Roboto Mono"/>
                <a:sym typeface="Roboto Mono"/>
              </a:rPr>
              <a:t> secret-volume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secret:</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CC0000"/>
                </a:solidFill>
                <a:latin typeface="Roboto Mono"/>
                <a:ea typeface="Roboto Mono"/>
                <a:cs typeface="Roboto Mono"/>
                <a:sym typeface="Roboto Mono"/>
              </a:rPr>
              <a:t>          </a:t>
            </a:r>
            <a:r>
              <a:rPr lang="en" sz="1200" b="1">
                <a:solidFill>
                  <a:srgbClr val="1155CC"/>
                </a:solidFill>
                <a:latin typeface="Roboto Mono"/>
                <a:ea typeface="Roboto Mono"/>
                <a:cs typeface="Roboto Mono"/>
                <a:sym typeface="Roboto Mono"/>
              </a:rPr>
              <a:t>secretName:</a:t>
            </a:r>
            <a:r>
              <a:rPr lang="en" sz="1200" b="1">
                <a:solidFill>
                  <a:srgbClr val="CC0000"/>
                </a:solidFill>
                <a:latin typeface="Roboto Mono"/>
                <a:ea typeface="Roboto Mono"/>
                <a:cs typeface="Roboto Mono"/>
                <a:sym typeface="Roboto Mono"/>
              </a:rPr>
              <a:t> manifest-example</a:t>
            </a:r>
            <a:endParaRPr sz="1200" b="1">
              <a:solidFill>
                <a:srgbClr val="1155CC"/>
              </a:solidFill>
              <a:latin typeface="Roboto Mono"/>
              <a:ea typeface="Roboto Mono"/>
              <a:cs typeface="Roboto Mono"/>
              <a:sym typeface="Roboto Mono"/>
            </a:endParaRPr>
          </a:p>
        </p:txBody>
      </p:sp>
      <p:sp>
        <p:nvSpPr>
          <p:cNvPr id="1311" name="Google Shape;1311;p175"/>
          <p:cNvSpPr/>
          <p:nvPr/>
        </p:nvSpPr>
        <p:spPr>
          <a:xfrm>
            <a:off x="812875" y="4162775"/>
            <a:ext cx="2947800" cy="804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75"/>
          <p:cNvSpPr/>
          <p:nvPr/>
        </p:nvSpPr>
        <p:spPr>
          <a:xfrm>
            <a:off x="5215625" y="4162775"/>
            <a:ext cx="3152400" cy="804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7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Injecting as a Volume</a:t>
            </a:r>
            <a:endParaRPr/>
          </a:p>
        </p:txBody>
      </p:sp>
      <p:sp>
        <p:nvSpPr>
          <p:cNvPr id="1318" name="Google Shape;1318;p176"/>
          <p:cNvSpPr txBox="1">
            <a:spLocks noGrp="1"/>
          </p:cNvSpPr>
          <p:nvPr>
            <p:ph type="body" idx="1"/>
          </p:nvPr>
        </p:nvSpPr>
        <p:spPr>
          <a:xfrm>
            <a:off x="457200"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cm-vol-example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/myconfig/city”]</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volumeMounts: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config-volume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b="1">
                <a:solidFill>
                  <a:srgbClr val="1155CC"/>
                </a:solidFill>
                <a:latin typeface="Roboto Mono"/>
                <a:ea typeface="Roboto Mono"/>
                <a:cs typeface="Roboto Mono"/>
                <a:sym typeface="Roboto Mono"/>
              </a:rPr>
              <a:t>          mountPath: </a:t>
            </a:r>
            <a:r>
              <a:rPr lang="en" sz="1200" b="1">
                <a:solidFill>
                  <a:srgbClr val="CC0000"/>
                </a:solidFill>
                <a:latin typeface="Roboto Mono"/>
                <a:ea typeface="Roboto Mono"/>
                <a:cs typeface="Roboto Mono"/>
                <a:sym typeface="Roboto Mono"/>
              </a:rPr>
              <a:t>/myconfig</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config-volume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configMap:</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name:</a:t>
            </a:r>
            <a:r>
              <a:rPr lang="en" sz="1200">
                <a:solidFill>
                  <a:srgbClr val="CC0000"/>
                </a:solidFill>
                <a:latin typeface="Roboto Mono"/>
                <a:ea typeface="Roboto Mono"/>
                <a:cs typeface="Roboto Mono"/>
                <a:sym typeface="Roboto Mono"/>
              </a:rPr>
              <a:t> manifest-example</a:t>
            </a:r>
            <a:endParaRPr sz="1200">
              <a:latin typeface="Roboto Mono"/>
              <a:ea typeface="Roboto Mono"/>
              <a:cs typeface="Roboto Mono"/>
              <a:sym typeface="Roboto Mono"/>
            </a:endParaRPr>
          </a:p>
        </p:txBody>
      </p:sp>
      <p:sp>
        <p:nvSpPr>
          <p:cNvPr id="1319" name="Google Shape;1319;p176"/>
          <p:cNvSpPr txBox="1">
            <a:spLocks noGrp="1"/>
          </p:cNvSpPr>
          <p:nvPr>
            <p:ph type="body" idx="2"/>
          </p:nvPr>
        </p:nvSpPr>
        <p:spPr>
          <a:xfrm>
            <a:off x="4692275" y="1200150"/>
            <a:ext cx="3994500" cy="3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batch/v1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Job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secret-vol-example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template:</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spec:</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containers: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 name: </a:t>
            </a:r>
            <a:r>
              <a:rPr lang="en" sz="1200">
                <a:solidFill>
                  <a:srgbClr val="CC0000"/>
                </a:solidFill>
                <a:latin typeface="Roboto Mono"/>
                <a:ea typeface="Roboto Mono"/>
                <a:cs typeface="Roboto Mono"/>
                <a:sym typeface="Roboto Mono"/>
              </a:rPr>
              <a:t>mypod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image: </a:t>
            </a:r>
            <a:r>
              <a:rPr lang="en" sz="1200">
                <a:solidFill>
                  <a:srgbClr val="CC0000"/>
                </a:solidFill>
                <a:latin typeface="Roboto Mono"/>
                <a:ea typeface="Roboto Mono"/>
                <a:cs typeface="Roboto Mono"/>
                <a:sym typeface="Roboto Mono"/>
              </a:rPr>
              <a:t>alpine:latest</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command:</a:t>
            </a:r>
            <a:r>
              <a:rPr lang="en" sz="1200">
                <a:solidFill>
                  <a:srgbClr val="CC0000"/>
                </a:solidFill>
                <a:latin typeface="Roboto Mono"/>
                <a:ea typeface="Roboto Mono"/>
                <a:cs typeface="Roboto Mono"/>
                <a:sym typeface="Roboto Mono"/>
              </a:rPr>
              <a:t> [“/bin/sh”, “-c”]</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args: </a:t>
            </a:r>
            <a:r>
              <a:rPr lang="en" sz="1200">
                <a:solidFill>
                  <a:srgbClr val="CC0000"/>
                </a:solidFill>
                <a:latin typeface="Roboto Mono"/>
                <a:ea typeface="Roboto Mono"/>
                <a:cs typeface="Roboto Mono"/>
                <a:sym typeface="Roboto Mono"/>
              </a:rPr>
              <a:t>[“cat /mysecret/username”]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volumeMounts:</a:t>
            </a:r>
            <a:endParaRPr sz="1200" b="1">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 name: </a:t>
            </a:r>
            <a:r>
              <a:rPr lang="en" sz="1200" b="1">
                <a:solidFill>
                  <a:srgbClr val="CC0000"/>
                </a:solidFill>
                <a:latin typeface="Roboto Mono"/>
                <a:ea typeface="Roboto Mono"/>
                <a:cs typeface="Roboto Mono"/>
                <a:sym typeface="Roboto Mono"/>
              </a:rPr>
              <a:t>secret-volume</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b="1">
                <a:solidFill>
                  <a:srgbClr val="1155CC"/>
                </a:solidFill>
                <a:latin typeface="Roboto Mono"/>
                <a:ea typeface="Roboto Mono"/>
                <a:cs typeface="Roboto Mono"/>
                <a:sym typeface="Roboto Mono"/>
              </a:rPr>
              <a:t>          mountPath: </a:t>
            </a:r>
            <a:r>
              <a:rPr lang="en" sz="1200" b="1">
                <a:solidFill>
                  <a:srgbClr val="CC0000"/>
                </a:solidFill>
                <a:latin typeface="Roboto Mono"/>
                <a:ea typeface="Roboto Mono"/>
                <a:cs typeface="Roboto Mono"/>
                <a:sym typeface="Roboto Mono"/>
              </a:rPr>
              <a:t>/mysecret</a:t>
            </a:r>
            <a:endParaRPr sz="1200" b="1">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restartPolicy: </a:t>
            </a:r>
            <a:r>
              <a:rPr lang="en" sz="1200">
                <a:solidFill>
                  <a:srgbClr val="CC0000"/>
                </a:solidFill>
                <a:latin typeface="Roboto Mono"/>
                <a:ea typeface="Roboto Mono"/>
                <a:cs typeface="Roboto Mono"/>
                <a:sym typeface="Roboto Mono"/>
              </a:rPr>
              <a:t>Never</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volumes: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 name:</a:t>
            </a:r>
            <a:r>
              <a:rPr lang="en" sz="1200">
                <a:solidFill>
                  <a:srgbClr val="CC0000"/>
                </a:solidFill>
                <a:latin typeface="Roboto Mono"/>
                <a:ea typeface="Roboto Mono"/>
                <a:cs typeface="Roboto Mono"/>
                <a:sym typeface="Roboto Mono"/>
              </a:rPr>
              <a:t> secret-volume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CC0000"/>
                </a:solidFill>
                <a:latin typeface="Roboto Mono"/>
                <a:ea typeface="Roboto Mono"/>
                <a:cs typeface="Roboto Mono"/>
                <a:sym typeface="Roboto Mono"/>
              </a:rPr>
              <a:t>          </a:t>
            </a:r>
            <a:r>
              <a:rPr lang="en" sz="1200">
                <a:solidFill>
                  <a:srgbClr val="1155CC"/>
                </a:solidFill>
                <a:latin typeface="Roboto Mono"/>
                <a:ea typeface="Roboto Mono"/>
                <a:cs typeface="Roboto Mono"/>
                <a:sym typeface="Roboto Mono"/>
              </a:rPr>
              <a:t>secretName:</a:t>
            </a:r>
            <a:r>
              <a:rPr lang="en" sz="1200">
                <a:solidFill>
                  <a:srgbClr val="CC0000"/>
                </a:solidFill>
                <a:latin typeface="Roboto Mono"/>
                <a:ea typeface="Roboto Mono"/>
                <a:cs typeface="Roboto Mono"/>
                <a:sym typeface="Roboto Mono"/>
              </a:rPr>
              <a:t> manifest-example</a:t>
            </a:r>
            <a:endParaRPr sz="1200">
              <a:solidFill>
                <a:srgbClr val="1155CC"/>
              </a:solidFill>
              <a:latin typeface="Roboto Mono"/>
              <a:ea typeface="Roboto Mono"/>
              <a:cs typeface="Roboto Mono"/>
              <a:sym typeface="Roboto Mono"/>
            </a:endParaRPr>
          </a:p>
        </p:txBody>
      </p:sp>
      <p:sp>
        <p:nvSpPr>
          <p:cNvPr id="1320" name="Google Shape;1320;p176"/>
          <p:cNvSpPr/>
          <p:nvPr/>
        </p:nvSpPr>
        <p:spPr>
          <a:xfrm>
            <a:off x="1003375" y="3393700"/>
            <a:ext cx="2566800" cy="747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76"/>
          <p:cNvSpPr/>
          <p:nvPr/>
        </p:nvSpPr>
        <p:spPr>
          <a:xfrm>
            <a:off x="5406125" y="3393700"/>
            <a:ext cx="2369100" cy="747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Concepts and Resources</a:t>
            </a:r>
            <a:endParaRPr/>
          </a:p>
          <a:p>
            <a:pPr marL="0" lvl="0" indent="0" algn="l" rtl="0">
              <a:spcBef>
                <a:spcPts val="0"/>
              </a:spcBef>
              <a:spcAft>
                <a:spcPts val="0"/>
              </a:spcAft>
              <a:buNone/>
            </a:pPr>
            <a:endParaRPr/>
          </a:p>
        </p:txBody>
      </p:sp>
      <p:sp>
        <p:nvSpPr>
          <p:cNvPr id="509" name="Google Shape;509;p75"/>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Metrics and Monitoring</a:t>
            </a:r>
            <a:endParaRPr dirty="0"/>
          </a:p>
        </p:txBody>
      </p:sp>
      <p:sp>
        <p:nvSpPr>
          <p:cNvPr id="510" name="Google Shape;510;p75"/>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dirty="0"/>
              <a:t>Metrics server</a:t>
            </a:r>
            <a:endParaRPr sz="2400" dirty="0"/>
          </a:p>
          <a:p>
            <a:pPr marL="457200" lvl="0" indent="-381000" algn="l" rtl="0">
              <a:spcBef>
                <a:spcPts val="0"/>
              </a:spcBef>
              <a:spcAft>
                <a:spcPts val="0"/>
              </a:spcAft>
              <a:buSzPts val="2400"/>
              <a:buChar char="●"/>
            </a:pPr>
            <a:r>
              <a:rPr lang="en" sz="2400" dirty="0"/>
              <a:t>HPA (horizontal pod </a:t>
            </a:r>
            <a:r>
              <a:rPr lang="en" sz="2400" dirty="0" err="1"/>
              <a:t>autoscaler</a:t>
            </a:r>
            <a:r>
              <a:rPr lang="en" sz="2400" dirty="0"/>
              <a:t>)</a:t>
            </a:r>
            <a:endParaRPr sz="2400" dirty="0"/>
          </a:p>
          <a:p>
            <a:pPr marL="457200" lvl="0" indent="-381000" algn="l" rtl="0">
              <a:spcBef>
                <a:spcPts val="0"/>
              </a:spcBef>
              <a:spcAft>
                <a:spcPts val="0"/>
              </a:spcAft>
              <a:buSzPts val="2400"/>
              <a:buChar char="●"/>
            </a:pPr>
            <a:r>
              <a:rPr lang="en" sz="2400" dirty="0"/>
              <a:t>Prometheus</a:t>
            </a:r>
            <a:endParaRPr sz="2400" dirty="0"/>
          </a:p>
          <a:p>
            <a:pPr marL="457200" lvl="0" indent="-381000" algn="l" rtl="0">
              <a:spcBef>
                <a:spcPts val="0"/>
              </a:spcBef>
              <a:spcAft>
                <a:spcPts val="0"/>
              </a:spcAft>
              <a:buSzPts val="2400"/>
              <a:buChar char="●"/>
            </a:pPr>
            <a:r>
              <a:rPr lang="en" sz="2400" dirty="0"/>
              <a:t>Grafana (dashboards)</a:t>
            </a:r>
            <a:endParaRPr sz="2400" dirty="0"/>
          </a:p>
          <a:p>
            <a:pPr marL="457200" lvl="0" indent="-381000" algn="l" rtl="0">
              <a:spcBef>
                <a:spcPts val="0"/>
              </a:spcBef>
              <a:spcAft>
                <a:spcPts val="0"/>
              </a:spcAft>
              <a:buSzPts val="2400"/>
              <a:buChar char="●"/>
            </a:pPr>
            <a:r>
              <a:rPr lang="en" sz="2400" dirty="0" err="1"/>
              <a:t>Fluentd</a:t>
            </a:r>
            <a:r>
              <a:rPr lang="en" sz="2400" dirty="0"/>
              <a:t> (log shipping)</a:t>
            </a:r>
            <a:endParaRPr sz="2400" dirty="0"/>
          </a:p>
        </p:txBody>
      </p:sp>
    </p:spTree>
    <p:extLst>
      <p:ext uri="{BB962C8B-B14F-4D97-AF65-F5344CB8AC3E}">
        <p14:creationId xmlns:p14="http://schemas.microsoft.com/office/powerpoint/2010/main" val="22732225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Metrics API Server</a:t>
            </a:r>
            <a:endParaRPr dirty="0"/>
          </a:p>
        </p:txBody>
      </p:sp>
      <p:sp>
        <p:nvSpPr>
          <p:cNvPr id="331" name="Google Shape;331;p5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r>
              <a:rPr lang="en-US" dirty="0"/>
              <a:t>Metric server collects metrics such as </a:t>
            </a:r>
            <a:r>
              <a:rPr lang="en-US" b="1" dirty="0"/>
              <a:t>CPU</a:t>
            </a:r>
            <a:r>
              <a:rPr lang="en-US" dirty="0"/>
              <a:t> and </a:t>
            </a:r>
            <a:r>
              <a:rPr lang="en-US" b="1" dirty="0"/>
              <a:t>Memory</a:t>
            </a:r>
            <a:r>
              <a:rPr lang="en-US" dirty="0"/>
              <a:t> by each pod and node from the Summary API, exposed by </a:t>
            </a:r>
            <a:r>
              <a:rPr lang="en-US" dirty="0">
                <a:hlinkClick r:id="rId3"/>
              </a:rPr>
              <a:t>Kubelet</a:t>
            </a:r>
            <a:r>
              <a:rPr lang="en-US" dirty="0"/>
              <a:t> on each node.</a:t>
            </a:r>
          </a:p>
          <a:p>
            <a:r>
              <a:rPr lang="en-US" dirty="0"/>
              <a:t>Metrics Server registered in the main API server through </a:t>
            </a:r>
            <a:r>
              <a:rPr lang="en-US" dirty="0">
                <a:hlinkClick r:id="rId4"/>
              </a:rPr>
              <a:t>Kubernetes aggregator</a:t>
            </a:r>
            <a:r>
              <a:rPr lang="en-US" dirty="0"/>
              <a:t>, which was introduced in Kubernetes 1.7</a:t>
            </a:r>
          </a:p>
          <a:p>
            <a:pPr marL="457200" lvl="0" indent="-419100" algn="l" rtl="0">
              <a:spcBef>
                <a:spcPts val="600"/>
              </a:spcBef>
              <a:spcAft>
                <a:spcPts val="0"/>
              </a:spcAft>
              <a:buSzPts val="3000"/>
              <a:buChar char="●"/>
            </a:pPr>
            <a:endParaRPr dirty="0"/>
          </a:p>
        </p:txBody>
      </p:sp>
    </p:spTree>
    <p:extLst>
      <p:ext uri="{BB962C8B-B14F-4D97-AF65-F5344CB8AC3E}">
        <p14:creationId xmlns:p14="http://schemas.microsoft.com/office/powerpoint/2010/main" val="45380234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6" name="Picture 5">
            <a:extLst>
              <a:ext uri="{FF2B5EF4-FFF2-40B4-BE49-F238E27FC236}">
                <a16:creationId xmlns:a16="http://schemas.microsoft.com/office/drawing/2014/main" id="{AF202D42-D4C6-6544-8133-77D622B2C90D}"/>
              </a:ext>
            </a:extLst>
          </p:cNvPr>
          <p:cNvPicPr>
            <a:picLocks noChangeAspect="1"/>
          </p:cNvPicPr>
          <p:nvPr/>
        </p:nvPicPr>
        <p:blipFill>
          <a:blip r:embed="rId3"/>
          <a:stretch>
            <a:fillRect/>
          </a:stretch>
        </p:blipFill>
        <p:spPr>
          <a:xfrm>
            <a:off x="2864245" y="1121506"/>
            <a:ext cx="3140901" cy="4021993"/>
          </a:xfrm>
          <a:prstGeom prst="rect">
            <a:avLst/>
          </a:prstGeom>
          <a:ln>
            <a:solidFill>
              <a:schemeClr val="accent1"/>
            </a:solidFill>
          </a:ln>
        </p:spPr>
      </p:pic>
      <p:pic>
        <p:nvPicPr>
          <p:cNvPr id="8" name="Picture 7">
            <a:extLst>
              <a:ext uri="{FF2B5EF4-FFF2-40B4-BE49-F238E27FC236}">
                <a16:creationId xmlns:a16="http://schemas.microsoft.com/office/drawing/2014/main" id="{4A202EC6-138D-CC43-A238-10500F427E9A}"/>
              </a:ext>
            </a:extLst>
          </p:cNvPr>
          <p:cNvPicPr>
            <a:picLocks noChangeAspect="1"/>
          </p:cNvPicPr>
          <p:nvPr/>
        </p:nvPicPr>
        <p:blipFill>
          <a:blip r:embed="rId4"/>
          <a:stretch>
            <a:fillRect/>
          </a:stretch>
        </p:blipFill>
        <p:spPr>
          <a:xfrm>
            <a:off x="0" y="0"/>
            <a:ext cx="2864246" cy="5143500"/>
          </a:xfrm>
          <a:prstGeom prst="rect">
            <a:avLst/>
          </a:prstGeom>
          <a:ln>
            <a:solidFill>
              <a:schemeClr val="accent1"/>
            </a:solidFill>
          </a:ln>
        </p:spPr>
      </p:pic>
      <p:pic>
        <p:nvPicPr>
          <p:cNvPr id="10" name="Picture 9">
            <a:extLst>
              <a:ext uri="{FF2B5EF4-FFF2-40B4-BE49-F238E27FC236}">
                <a16:creationId xmlns:a16="http://schemas.microsoft.com/office/drawing/2014/main" id="{8ADBA15E-B7A3-D742-990F-F0D8B9169CDA}"/>
              </a:ext>
            </a:extLst>
          </p:cNvPr>
          <p:cNvPicPr>
            <a:picLocks noChangeAspect="1"/>
          </p:cNvPicPr>
          <p:nvPr/>
        </p:nvPicPr>
        <p:blipFill>
          <a:blip r:embed="rId5"/>
          <a:stretch>
            <a:fillRect/>
          </a:stretch>
        </p:blipFill>
        <p:spPr>
          <a:xfrm>
            <a:off x="5996354" y="1121505"/>
            <a:ext cx="3138854" cy="4021995"/>
          </a:xfrm>
          <a:prstGeom prst="rect">
            <a:avLst/>
          </a:prstGeom>
          <a:ln>
            <a:solidFill>
              <a:schemeClr val="accent1"/>
            </a:solidFill>
          </a:ln>
        </p:spPr>
      </p:pic>
      <p:sp>
        <p:nvSpPr>
          <p:cNvPr id="15" name="Google Shape;330;p51">
            <a:extLst>
              <a:ext uri="{FF2B5EF4-FFF2-40B4-BE49-F238E27FC236}">
                <a16:creationId xmlns:a16="http://schemas.microsoft.com/office/drawing/2014/main" id="{8626B3E8-A27F-BE49-BAAA-5AD9E262FCBF}"/>
              </a:ext>
            </a:extLst>
          </p:cNvPr>
          <p:cNvSpPr txBox="1">
            <a:spLocks noGrp="1"/>
          </p:cNvSpPr>
          <p:nvPr>
            <p:ph type="title"/>
          </p:nvPr>
        </p:nvSpPr>
        <p:spPr>
          <a:xfrm>
            <a:off x="2864245" y="205978"/>
            <a:ext cx="5092794"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HPA</a:t>
            </a:r>
            <a:endParaRPr dirty="0"/>
          </a:p>
        </p:txBody>
      </p:sp>
    </p:spTree>
    <p:extLst>
      <p:ext uri="{BB962C8B-B14F-4D97-AF65-F5344CB8AC3E}">
        <p14:creationId xmlns:p14="http://schemas.microsoft.com/office/powerpoint/2010/main" val="314789566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A87CC-2D9E-8F4C-A424-70DE4A81AB4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8D50F4F3-445C-8D47-AAB0-43F9F7BDD276}"/>
              </a:ext>
            </a:extLst>
          </p:cNvPr>
          <p:cNvPicPr>
            <a:picLocks noChangeAspect="1"/>
          </p:cNvPicPr>
          <p:nvPr/>
        </p:nvPicPr>
        <p:blipFill>
          <a:blip r:embed="rId2"/>
          <a:stretch>
            <a:fillRect/>
          </a:stretch>
        </p:blipFill>
        <p:spPr>
          <a:xfrm>
            <a:off x="0" y="1"/>
            <a:ext cx="9144000" cy="5143500"/>
          </a:xfrm>
          <a:prstGeom prst="rect">
            <a:avLst/>
          </a:prstGeom>
        </p:spPr>
      </p:pic>
    </p:spTree>
    <p:extLst>
      <p:ext uri="{BB962C8B-B14F-4D97-AF65-F5344CB8AC3E}">
        <p14:creationId xmlns:p14="http://schemas.microsoft.com/office/powerpoint/2010/main" val="2821243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Control Plane Components</a:t>
            </a:r>
            <a:endParaRPr/>
          </a:p>
        </p:txBody>
      </p:sp>
      <p:sp>
        <p:nvSpPr>
          <p:cNvPr id="230" name="Google Shape;230;p35"/>
          <p:cNvSpPr txBox="1">
            <a:spLocks noGrp="1"/>
          </p:cNvSpPr>
          <p:nvPr>
            <p:ph type="body" idx="1"/>
          </p:nvPr>
        </p:nvSpPr>
        <p:spPr>
          <a:xfrm>
            <a:off x="457200" y="1532100"/>
            <a:ext cx="5673000" cy="33939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dirty="0" err="1"/>
              <a:t>kube-apiserver</a:t>
            </a:r>
            <a:endParaRPr dirty="0"/>
          </a:p>
          <a:p>
            <a:pPr marL="457200" lvl="0" indent="-419100" algn="l" rtl="0">
              <a:spcBef>
                <a:spcPts val="0"/>
              </a:spcBef>
              <a:spcAft>
                <a:spcPts val="0"/>
              </a:spcAft>
              <a:buSzPts val="3000"/>
              <a:buChar char="●"/>
            </a:pPr>
            <a:r>
              <a:rPr lang="en" dirty="0" err="1"/>
              <a:t>etcd</a:t>
            </a:r>
            <a:endParaRPr dirty="0"/>
          </a:p>
          <a:p>
            <a:pPr marL="457200" lvl="0" indent="-419100" algn="l" rtl="0">
              <a:spcBef>
                <a:spcPts val="0"/>
              </a:spcBef>
              <a:spcAft>
                <a:spcPts val="0"/>
              </a:spcAft>
              <a:buSzPts val="3000"/>
              <a:buChar char="●"/>
            </a:pPr>
            <a:r>
              <a:rPr lang="en" dirty="0" err="1"/>
              <a:t>kube</a:t>
            </a:r>
            <a:r>
              <a:rPr lang="en" dirty="0"/>
              <a:t>-controller-manager</a:t>
            </a:r>
            <a:endParaRPr dirty="0"/>
          </a:p>
          <a:p>
            <a:pPr marL="457200" lvl="0" indent="-419100" algn="l" rtl="0">
              <a:spcBef>
                <a:spcPts val="0"/>
              </a:spcBef>
              <a:spcAft>
                <a:spcPts val="0"/>
              </a:spcAft>
              <a:buSzPts val="3000"/>
              <a:buChar char="●"/>
            </a:pPr>
            <a:r>
              <a:rPr lang="en" dirty="0" err="1"/>
              <a:t>kube</a:t>
            </a:r>
            <a:r>
              <a:rPr lang="en" dirty="0"/>
              <a:t>-scheduler</a:t>
            </a:r>
          </a:p>
          <a:p>
            <a:pPr marL="457200" lvl="0" indent="-419100" algn="l" rtl="0">
              <a:spcBef>
                <a:spcPts val="0"/>
              </a:spcBef>
              <a:spcAft>
                <a:spcPts val="0"/>
              </a:spcAft>
              <a:buSzPts val="3000"/>
              <a:buChar char="●"/>
            </a:pPr>
            <a:r>
              <a:rPr lang="en-US" dirty="0"/>
              <a:t>c</a:t>
            </a:r>
            <a:r>
              <a:rPr lang="en" dirty="0"/>
              <a:t>loud-controller-manager</a:t>
            </a:r>
            <a:endParaRPr dirty="0"/>
          </a:p>
          <a:p>
            <a:pPr marL="0" lvl="0" indent="0" algn="l" rtl="0">
              <a:spcBef>
                <a:spcPts val="600"/>
              </a:spcBef>
              <a:spcAft>
                <a:spcPts val="0"/>
              </a:spcAft>
              <a:buNone/>
            </a:pPr>
            <a:endParaRPr dirty="0"/>
          </a:p>
        </p:txBody>
      </p:sp>
      <p:pic>
        <p:nvPicPr>
          <p:cNvPr id="231" name="Google Shape;231;p35"/>
          <p:cNvPicPr preferRelativeResize="0"/>
          <p:nvPr/>
        </p:nvPicPr>
        <p:blipFill rotWithShape="1">
          <a:blip r:embed="rId3">
            <a:alphaModFix/>
          </a:blip>
          <a:srcRect r="58101" b="11402"/>
          <a:stretch/>
        </p:blipFill>
        <p:spPr>
          <a:xfrm>
            <a:off x="6130200" y="1200150"/>
            <a:ext cx="2556597" cy="3803459"/>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A87CC-2D9E-8F4C-A424-70DE4A81AB40}"/>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AAE3AB52-0211-0643-B374-C2401BAE98C4}"/>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6805636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2EA87CC-2D9E-8F4C-A424-70DE4A81AB4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70ECBF68-0D34-E947-9031-EC932299B09B}"/>
              </a:ext>
            </a:extLst>
          </p:cNvPr>
          <p:cNvPicPr>
            <a:picLocks noChangeAspect="1"/>
          </p:cNvPicPr>
          <p:nvPr/>
        </p:nvPicPr>
        <p:blipFill>
          <a:blip r:embed="rId2"/>
          <a:stretch>
            <a:fillRect/>
          </a:stretch>
        </p:blipFill>
        <p:spPr>
          <a:xfrm>
            <a:off x="0" y="262647"/>
            <a:ext cx="9144000" cy="5143500"/>
          </a:xfrm>
          <a:prstGeom prst="rect">
            <a:avLst/>
          </a:prstGeom>
        </p:spPr>
      </p:pic>
    </p:spTree>
    <p:extLst>
      <p:ext uri="{BB962C8B-B14F-4D97-AF65-F5344CB8AC3E}">
        <p14:creationId xmlns:p14="http://schemas.microsoft.com/office/powerpoint/2010/main" val="9886449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30"/>
        <p:cNvGrpSpPr/>
        <p:nvPr/>
      </p:nvGrpSpPr>
      <p:grpSpPr>
        <a:xfrm>
          <a:off x="0" y="0"/>
          <a:ext cx="0" cy="0"/>
          <a:chOff x="0" y="0"/>
          <a:chExt cx="0" cy="0"/>
        </a:xfrm>
      </p:grpSpPr>
      <p:sp>
        <p:nvSpPr>
          <p:cNvPr id="1431" name="Google Shape;1431;p191"/>
          <p:cNvSpPr txBox="1">
            <a:spLocks noGrp="1"/>
          </p:cNvSpPr>
          <p:nvPr>
            <p:ph type="ctrTitle"/>
          </p:nvPr>
        </p:nvSpPr>
        <p:spPr>
          <a:xfrm>
            <a:off x="685800" y="1867781"/>
            <a:ext cx="7772400" cy="1648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j-lt"/>
              </a:rPr>
              <a:t>Infrastructure Setup flow</a:t>
            </a:r>
            <a:endParaRPr dirty="0">
              <a:latin typeface="+mj-lt"/>
            </a:endParaRPr>
          </a:p>
        </p:txBody>
      </p:sp>
    </p:spTree>
    <p:extLst>
      <p:ext uri="{BB962C8B-B14F-4D97-AF65-F5344CB8AC3E}">
        <p14:creationId xmlns:p14="http://schemas.microsoft.com/office/powerpoint/2010/main" val="13756230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extLst>
      <p:ext uri="{BB962C8B-B14F-4D97-AF65-F5344CB8AC3E}">
        <p14:creationId xmlns:p14="http://schemas.microsoft.com/office/powerpoint/2010/main" val="25322057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2239" y="185850"/>
            <a:ext cx="5570155" cy="350870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80100" y="774700"/>
            <a:ext cx="3108325" cy="284480"/>
          </a:xfrm>
          <a:prstGeom prst="rect">
            <a:avLst/>
          </a:prstGeom>
        </p:spPr>
        <p:txBody>
          <a:bodyPr vert="horz" wrap="square" lIns="0" tIns="12700" rIns="0" bIns="0" rtlCol="0">
            <a:spAutoFit/>
          </a:bodyPr>
          <a:lstStyle/>
          <a:p>
            <a:pPr marL="12700">
              <a:lnSpc>
                <a:spcPct val="100000"/>
              </a:lnSpc>
              <a:spcBef>
                <a:spcPts val="100"/>
              </a:spcBef>
            </a:pPr>
            <a:r>
              <a:rPr sz="1700" b="1" dirty="0">
                <a:latin typeface="Arial"/>
                <a:cs typeface="Arial"/>
              </a:rPr>
              <a:t>HA Work Flow of Master</a:t>
            </a:r>
            <a:r>
              <a:rPr sz="1700" b="1" spc="-100" dirty="0">
                <a:latin typeface="Arial"/>
                <a:cs typeface="Arial"/>
              </a:rPr>
              <a:t> </a:t>
            </a:r>
            <a:r>
              <a:rPr sz="1700" b="1" dirty="0">
                <a:latin typeface="Arial"/>
                <a:cs typeface="Arial"/>
              </a:rPr>
              <a:t>Node</a:t>
            </a:r>
            <a:endParaRPr sz="1700">
              <a:latin typeface="Arial"/>
              <a:cs typeface="Arial"/>
            </a:endParaRPr>
          </a:p>
        </p:txBody>
      </p:sp>
    </p:spTree>
    <p:extLst>
      <p:ext uri="{BB962C8B-B14F-4D97-AF65-F5344CB8AC3E}">
        <p14:creationId xmlns:p14="http://schemas.microsoft.com/office/powerpoint/2010/main" val="33190029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03793" y="1004886"/>
            <a:ext cx="6004529" cy="401235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749628" y="317500"/>
            <a:ext cx="5556885" cy="284480"/>
          </a:xfrm>
          <a:prstGeom prst="rect">
            <a:avLst/>
          </a:prstGeom>
        </p:spPr>
        <p:txBody>
          <a:bodyPr vert="horz" wrap="square" lIns="0" tIns="12700" rIns="0" bIns="0" rtlCol="0">
            <a:spAutoFit/>
          </a:bodyPr>
          <a:lstStyle/>
          <a:p>
            <a:pPr marL="12700">
              <a:lnSpc>
                <a:spcPct val="100000"/>
              </a:lnSpc>
              <a:spcBef>
                <a:spcPts val="100"/>
              </a:spcBef>
            </a:pPr>
            <a:r>
              <a:rPr sz="1700" b="1" dirty="0">
                <a:latin typeface="Arial"/>
                <a:cs typeface="Arial"/>
              </a:rPr>
              <a:t>Docker Image build and Push to local docker</a:t>
            </a:r>
            <a:r>
              <a:rPr sz="1700" b="1" spc="-100" dirty="0">
                <a:latin typeface="Arial"/>
                <a:cs typeface="Arial"/>
              </a:rPr>
              <a:t> </a:t>
            </a:r>
            <a:r>
              <a:rPr sz="1700" b="1" dirty="0">
                <a:latin typeface="Arial"/>
                <a:cs typeface="Arial"/>
              </a:rPr>
              <a:t>Registry</a:t>
            </a:r>
            <a:endParaRPr sz="1700" dirty="0">
              <a:latin typeface="Arial"/>
              <a:cs typeface="Arial"/>
            </a:endParaRPr>
          </a:p>
        </p:txBody>
      </p:sp>
    </p:spTree>
    <p:extLst>
      <p:ext uri="{BB962C8B-B14F-4D97-AF65-F5344CB8AC3E}">
        <p14:creationId xmlns:p14="http://schemas.microsoft.com/office/powerpoint/2010/main" val="314372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kube-apiserver</a:t>
            </a:r>
            <a:endParaRPr/>
          </a:p>
        </p:txBody>
      </p:sp>
      <p:sp>
        <p:nvSpPr>
          <p:cNvPr id="237" name="Google Shape;237;p3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Provides a forward facing REST interface into the kubernetes control plane and datastore.  </a:t>
            </a:r>
            <a:endParaRPr sz="2400"/>
          </a:p>
          <a:p>
            <a:pPr marL="457200" lvl="0" indent="-381000" algn="l" rtl="0">
              <a:spcBef>
                <a:spcPts val="1000"/>
              </a:spcBef>
              <a:spcAft>
                <a:spcPts val="0"/>
              </a:spcAft>
              <a:buSzPts val="2400"/>
              <a:buChar char="●"/>
            </a:pPr>
            <a:r>
              <a:rPr lang="en" sz="2400"/>
              <a:t>All clients and other applications interact with kubernetes </a:t>
            </a:r>
            <a:r>
              <a:rPr lang="en" sz="2400" b="1"/>
              <a:t>strictly</a:t>
            </a:r>
            <a:r>
              <a:rPr lang="en" sz="2400"/>
              <a:t> through the API Server.</a:t>
            </a:r>
            <a:endParaRPr sz="2400"/>
          </a:p>
          <a:p>
            <a:pPr marL="457200" lvl="0" indent="-381000" algn="l" rtl="0">
              <a:spcBef>
                <a:spcPts val="1000"/>
              </a:spcBef>
              <a:spcAft>
                <a:spcPts val="1000"/>
              </a:spcAft>
              <a:buSzPts val="2400"/>
              <a:buChar char="●"/>
            </a:pPr>
            <a:r>
              <a:rPr lang="en" sz="2400"/>
              <a:t>Acts as the gatekeeper to the cluster by handling authentication and authorization, request validation, mutation, and admission control in addition to being the front-end to the backing datastore.</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etcd</a:t>
            </a:r>
            <a:endParaRPr/>
          </a:p>
        </p:txBody>
      </p:sp>
      <p:sp>
        <p:nvSpPr>
          <p:cNvPr id="243" name="Google Shape;243;p3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etcd acts as the cluster datastore.</a:t>
            </a:r>
            <a:endParaRPr sz="2400"/>
          </a:p>
          <a:p>
            <a:pPr marL="457200" lvl="0" indent="-381000" algn="l" rtl="0">
              <a:spcBef>
                <a:spcPts val="1000"/>
              </a:spcBef>
              <a:spcAft>
                <a:spcPts val="0"/>
              </a:spcAft>
              <a:buSzPts val="2400"/>
              <a:buChar char="●"/>
            </a:pPr>
            <a:r>
              <a:rPr lang="en" sz="2400"/>
              <a:t>Purpose in relation to Kubernetes is to provide a strong, consistent and highly available key-value store for persisting cluster state.</a:t>
            </a:r>
            <a:endParaRPr sz="2400"/>
          </a:p>
          <a:p>
            <a:pPr marL="457200" lvl="0" indent="-381000" algn="l" rtl="0">
              <a:spcBef>
                <a:spcPts val="1000"/>
              </a:spcBef>
              <a:spcAft>
                <a:spcPts val="1000"/>
              </a:spcAft>
              <a:buSzPts val="2400"/>
              <a:buChar char="●"/>
            </a:pPr>
            <a:r>
              <a:rPr lang="en" sz="2400"/>
              <a:t>Stores objects and config information. </a:t>
            </a:r>
            <a:endParaRPr sz="2400"/>
          </a:p>
        </p:txBody>
      </p:sp>
      <p:pic>
        <p:nvPicPr>
          <p:cNvPr id="244" name="Google Shape;244;p37"/>
          <p:cNvPicPr preferRelativeResize="0"/>
          <p:nvPr/>
        </p:nvPicPr>
        <p:blipFill>
          <a:blip r:embed="rId3">
            <a:alphaModFix/>
          </a:blip>
          <a:stretch>
            <a:fillRect/>
          </a:stretch>
        </p:blipFill>
        <p:spPr>
          <a:xfrm>
            <a:off x="5399675" y="3509525"/>
            <a:ext cx="2621400" cy="936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etcd</a:t>
            </a:r>
            <a:endParaRPr/>
          </a:p>
        </p:txBody>
      </p:sp>
      <p:sp>
        <p:nvSpPr>
          <p:cNvPr id="250" name="Google Shape;250;p38"/>
          <p:cNvSpPr txBox="1">
            <a:spLocks noGrp="1"/>
          </p:cNvSpPr>
          <p:nvPr>
            <p:ph type="body" idx="1"/>
          </p:nvPr>
        </p:nvSpPr>
        <p:spPr>
          <a:xfrm>
            <a:off x="457200" y="1200150"/>
            <a:ext cx="42720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dirty="0"/>
              <a:t>Uses </a:t>
            </a:r>
            <a:r>
              <a:rPr lang="en" sz="2400" i="1" dirty="0"/>
              <a:t>“Raft Consensus” </a:t>
            </a:r>
            <a:r>
              <a:rPr lang="en" sz="2400" dirty="0"/>
              <a:t>among a quorum of systems to create a fault-tolerant consistent </a:t>
            </a:r>
            <a:r>
              <a:rPr lang="en" sz="2400" i="1" dirty="0"/>
              <a:t>“view”</a:t>
            </a:r>
            <a:r>
              <a:rPr lang="en" sz="2400" dirty="0"/>
              <a:t> of the cluster.</a:t>
            </a: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r>
              <a:rPr lang="en" sz="2400" u="sng" dirty="0">
                <a:solidFill>
                  <a:schemeClr val="hlink"/>
                </a:solidFill>
                <a:hlinkClick r:id="rId3"/>
              </a:rPr>
              <a:t>https://raft.github.io/</a:t>
            </a: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p>
          <a:p>
            <a:pPr marL="0" lvl="0" indent="0" algn="l" rtl="0">
              <a:spcBef>
                <a:spcPts val="600"/>
              </a:spcBef>
              <a:spcAft>
                <a:spcPts val="0"/>
              </a:spcAft>
              <a:buNone/>
            </a:pPr>
            <a:endParaRPr sz="2400" dirty="0"/>
          </a:p>
        </p:txBody>
      </p:sp>
      <p:pic>
        <p:nvPicPr>
          <p:cNvPr id="251" name="Google Shape;251;p38"/>
          <p:cNvPicPr preferRelativeResize="0"/>
          <p:nvPr/>
        </p:nvPicPr>
        <p:blipFill>
          <a:blip r:embed="rId4">
            <a:alphaModFix/>
          </a:blip>
          <a:stretch>
            <a:fillRect/>
          </a:stretch>
        </p:blipFill>
        <p:spPr>
          <a:xfrm>
            <a:off x="4729325" y="1584595"/>
            <a:ext cx="3957474" cy="2956800"/>
          </a:xfrm>
          <a:prstGeom prst="rect">
            <a:avLst/>
          </a:prstGeom>
          <a:noFill/>
          <a:ln>
            <a:noFill/>
          </a:ln>
        </p:spPr>
      </p:pic>
      <p:sp>
        <p:nvSpPr>
          <p:cNvPr id="252" name="Google Shape;252;p38"/>
          <p:cNvSpPr txBox="1"/>
          <p:nvPr/>
        </p:nvSpPr>
        <p:spPr>
          <a:xfrm>
            <a:off x="7376075" y="4541400"/>
            <a:ext cx="1074600" cy="28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u="sng">
                <a:solidFill>
                  <a:schemeClr val="hlink"/>
                </a:solidFill>
                <a:hlinkClick r:id="rId5"/>
              </a:rPr>
              <a:t>Image Source</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kube-controller-manager</a:t>
            </a:r>
            <a:endParaRPr/>
          </a:p>
        </p:txBody>
      </p:sp>
      <p:sp>
        <p:nvSpPr>
          <p:cNvPr id="258" name="Google Shape;258;p3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1000"/>
              </a:spcBef>
              <a:spcAft>
                <a:spcPts val="0"/>
              </a:spcAft>
              <a:buSzPts val="3000"/>
              <a:buChar char="●"/>
            </a:pPr>
            <a:r>
              <a:rPr lang="en" dirty="0"/>
              <a:t>Monitors the cluster state via the </a:t>
            </a:r>
            <a:r>
              <a:rPr lang="en" dirty="0" err="1"/>
              <a:t>apiserver</a:t>
            </a:r>
            <a:r>
              <a:rPr lang="en" dirty="0"/>
              <a:t> and </a:t>
            </a:r>
            <a:r>
              <a:rPr lang="en" b="1" dirty="0"/>
              <a:t>steers the cluster towards the desired state</a:t>
            </a:r>
            <a:r>
              <a:rPr lang="en" dirty="0"/>
              <a:t>. </a:t>
            </a:r>
            <a:endParaRPr lang="en" sz="2400" dirty="0"/>
          </a:p>
          <a:p>
            <a:r>
              <a:rPr lang="en-US" sz="1600" dirty="0"/>
              <a:t>Node Controller: Responsible for noticing and responding when nodes go down.</a:t>
            </a:r>
          </a:p>
          <a:p>
            <a:r>
              <a:rPr lang="en-US" sz="1600" dirty="0"/>
              <a:t>Replication Controller: Responsible for maintaining the correct number of pods for every replication controller object in the system.</a:t>
            </a:r>
          </a:p>
          <a:p>
            <a:r>
              <a:rPr lang="en-US" sz="1600" dirty="0"/>
              <a:t>Endpoints Controller: Populates the Endpoints object (that is, joins Services &amp; Pods).</a:t>
            </a:r>
          </a:p>
          <a:p>
            <a:r>
              <a:rPr lang="en-US" sz="1600" dirty="0"/>
              <a:t>Service Account &amp; Token Controllers: Create default accounts and API access tokens for new namespaces.</a:t>
            </a:r>
            <a:br>
              <a:rPr lang="en-US" sz="2400" dirty="0"/>
            </a:br>
            <a:endParaRPr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kube-scheduler</a:t>
            </a:r>
            <a:endParaRPr/>
          </a:p>
        </p:txBody>
      </p:sp>
      <p:sp>
        <p:nvSpPr>
          <p:cNvPr id="264" name="Google Shape;264;p4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r>
              <a:rPr lang="en-US" sz="2400" dirty="0"/>
              <a:t>Component on the master that watches newly created pods that have no node assigned, and selects a node for them to run on.</a:t>
            </a:r>
          </a:p>
          <a:p>
            <a:r>
              <a:rPr lang="en-US" sz="2400" dirty="0"/>
              <a:t>Factors taken into account for scheduling decisions include individual and collective resource requirements, hardware/software/policy constraints, affinity and anti-affinity specifications, data locality, inter-workload interference and deadlines.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cloud-controller-manager</a:t>
            </a:r>
            <a:endParaRPr dirty="0"/>
          </a:p>
        </p:txBody>
      </p:sp>
      <p:sp>
        <p:nvSpPr>
          <p:cNvPr id="258" name="Google Shape;258;p3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r>
              <a:rPr lang="en-US" sz="2000" dirty="0"/>
              <a:t>Node Controller: For checking the cloud provider to determine if a node has been deleted in the cloud after it stops responding</a:t>
            </a:r>
          </a:p>
          <a:p>
            <a:r>
              <a:rPr lang="en-US" sz="2000" dirty="0"/>
              <a:t>Route Controller: For setting up routes in the underlying cloud infrastructure</a:t>
            </a:r>
          </a:p>
          <a:p>
            <a:r>
              <a:rPr lang="en-US" sz="2000" dirty="0"/>
              <a:t>Service Controller: For creating, updating and deleting cloud provider load balancers</a:t>
            </a:r>
          </a:p>
          <a:p>
            <a:r>
              <a:rPr lang="en-US" sz="2000" dirty="0"/>
              <a:t>Volume Controller: For creating, attaching, and mounting volumes, and interacting with the cloud provider to orchestrate volumes</a:t>
            </a:r>
            <a:br>
              <a:rPr lang="en-US" sz="2000" dirty="0"/>
            </a:br>
            <a:endParaRPr sz="2000" dirty="0"/>
          </a:p>
        </p:txBody>
      </p:sp>
    </p:spTree>
    <p:extLst>
      <p:ext uri="{BB962C8B-B14F-4D97-AF65-F5344CB8AC3E}">
        <p14:creationId xmlns:p14="http://schemas.microsoft.com/office/powerpoint/2010/main" val="39336864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1"/>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270" name="Google Shape;270;p41"/>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Node</a:t>
            </a:r>
            <a:endParaRPr/>
          </a:p>
          <a:p>
            <a:pPr marL="0" lvl="0" indent="0" algn="ctr" rtl="0">
              <a:spcBef>
                <a:spcPts val="0"/>
              </a:spcBef>
              <a:spcAft>
                <a:spcPts val="0"/>
              </a:spcAft>
              <a:buNone/>
            </a:pPr>
            <a:r>
              <a:rPr lang="en"/>
              <a:t>Components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Kubernetes?</a:t>
            </a:r>
            <a:endParaRPr/>
          </a:p>
        </p:txBody>
      </p:sp>
      <p:sp>
        <p:nvSpPr>
          <p:cNvPr id="120" name="Google Shape;120;p1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lvl="0" indent="-381000">
              <a:buSzPts val="2400"/>
            </a:pPr>
            <a:r>
              <a:rPr lang="en-US" sz="1800" dirty="0"/>
              <a:t>A </a:t>
            </a:r>
            <a:r>
              <a:rPr lang="en-US" sz="1800" b="1" dirty="0"/>
              <a:t>Production-Grade Container Orchestration System </a:t>
            </a:r>
            <a:r>
              <a:rPr lang="en-US" sz="1800" dirty="0"/>
              <a:t>Google-grown, based on Borg and Omega, systems that run inside of Google right now and are proven to work at Google for over 10 years. </a:t>
            </a:r>
          </a:p>
          <a:p>
            <a:pPr lvl="0" indent="-381000">
              <a:buSzPts val="2400"/>
            </a:pPr>
            <a:r>
              <a:rPr lang="en-US" sz="1800" dirty="0"/>
              <a:t>Google spawns billions of containers per week with these systems. </a:t>
            </a:r>
          </a:p>
          <a:p>
            <a:pPr lvl="0" indent="-381000">
              <a:buSzPts val="2400"/>
            </a:pPr>
            <a:r>
              <a:rPr lang="en-US" sz="1800" dirty="0"/>
              <a:t>Created by three Google employees initially during the summer of 2014; grew exponentially and became the first project to get donated to the CNCF. </a:t>
            </a:r>
          </a:p>
          <a:p>
            <a:pPr lvl="0" indent="-381000">
              <a:buSzPts val="2400"/>
            </a:pPr>
            <a:r>
              <a:rPr lang="en-US" sz="1800" dirty="0"/>
              <a:t>Hit the first production-grade version v1.0.1 in July 2015. Has continually released a new minor version every three months since v1.2.0 in March 2016. Lately v1.13.0 was released in December 2018.</a:t>
            </a:r>
            <a:endParaRPr sz="1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Node Components</a:t>
            </a:r>
            <a:endParaRPr/>
          </a:p>
        </p:txBody>
      </p:sp>
      <p:sp>
        <p:nvSpPr>
          <p:cNvPr id="276" name="Google Shape;276;p42"/>
          <p:cNvSpPr txBox="1">
            <a:spLocks noGrp="1"/>
          </p:cNvSpPr>
          <p:nvPr>
            <p:ph type="body" idx="1"/>
          </p:nvPr>
        </p:nvSpPr>
        <p:spPr>
          <a:xfrm>
            <a:off x="457200" y="1200150"/>
            <a:ext cx="58002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a:p>
          <a:p>
            <a:pPr marL="457200" lvl="0" indent="-419100" algn="l" rtl="0">
              <a:spcBef>
                <a:spcPts val="600"/>
              </a:spcBef>
              <a:spcAft>
                <a:spcPts val="0"/>
              </a:spcAft>
              <a:buSzPts val="3000"/>
              <a:buChar char="●"/>
            </a:pPr>
            <a:r>
              <a:rPr lang="en"/>
              <a:t>kubelet</a:t>
            </a:r>
            <a:endParaRPr/>
          </a:p>
          <a:p>
            <a:pPr marL="457200" lvl="0" indent="-419100" algn="l" rtl="0">
              <a:spcBef>
                <a:spcPts val="0"/>
              </a:spcBef>
              <a:spcAft>
                <a:spcPts val="0"/>
              </a:spcAft>
              <a:buSzPts val="3000"/>
              <a:buChar char="●"/>
            </a:pPr>
            <a:r>
              <a:rPr lang="en"/>
              <a:t>kube-proxy</a:t>
            </a:r>
            <a:endParaRPr/>
          </a:p>
          <a:p>
            <a:pPr marL="457200" lvl="0" indent="-419100" algn="l" rtl="0">
              <a:spcBef>
                <a:spcPts val="0"/>
              </a:spcBef>
              <a:spcAft>
                <a:spcPts val="0"/>
              </a:spcAft>
              <a:buSzPts val="3000"/>
              <a:buChar char="●"/>
            </a:pPr>
            <a:r>
              <a:rPr lang="en"/>
              <a:t>Container Runtime Engine</a:t>
            </a:r>
            <a:endParaRPr/>
          </a:p>
          <a:p>
            <a:pPr marL="0" lvl="0" indent="0" algn="l" rtl="0">
              <a:spcBef>
                <a:spcPts val="600"/>
              </a:spcBef>
              <a:spcAft>
                <a:spcPts val="0"/>
              </a:spcAft>
              <a:buNone/>
            </a:pPr>
            <a:endParaRPr/>
          </a:p>
        </p:txBody>
      </p:sp>
      <p:pic>
        <p:nvPicPr>
          <p:cNvPr id="277" name="Google Shape;277;p42"/>
          <p:cNvPicPr preferRelativeResize="0"/>
          <p:nvPr/>
        </p:nvPicPr>
        <p:blipFill>
          <a:blip r:embed="rId3">
            <a:alphaModFix/>
          </a:blip>
          <a:stretch>
            <a:fillRect/>
          </a:stretch>
        </p:blipFill>
        <p:spPr>
          <a:xfrm>
            <a:off x="6303350" y="1514887"/>
            <a:ext cx="2383451" cy="30962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kubelet</a:t>
            </a:r>
            <a:endParaRPr/>
          </a:p>
        </p:txBody>
      </p:sp>
      <p:sp>
        <p:nvSpPr>
          <p:cNvPr id="283" name="Google Shape;283;p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r>
              <a:rPr lang="en-US" dirty="0"/>
              <a:t>An agent that runs on each node in the cluster. It makes sure that containers are running in a pod.</a:t>
            </a:r>
          </a:p>
          <a:p>
            <a:r>
              <a:rPr lang="en-US" dirty="0"/>
              <a:t>The </a:t>
            </a:r>
            <a:r>
              <a:rPr lang="en-US" dirty="0" err="1"/>
              <a:t>kubelet</a:t>
            </a:r>
            <a:r>
              <a:rPr lang="en-US" dirty="0"/>
              <a:t> takes a set of </a:t>
            </a:r>
            <a:r>
              <a:rPr lang="en-US" dirty="0" err="1"/>
              <a:t>PodSpecs</a:t>
            </a:r>
            <a:r>
              <a:rPr lang="en-US" dirty="0"/>
              <a:t> that are provided through various mechanisms and ensures that the containers described in those </a:t>
            </a:r>
            <a:r>
              <a:rPr lang="en-US" dirty="0" err="1"/>
              <a:t>PodSpecs</a:t>
            </a:r>
            <a:r>
              <a:rPr lang="en-US" dirty="0"/>
              <a:t> are running and healthy.</a:t>
            </a:r>
            <a:endParaRPr sz="2400" dirty="0"/>
          </a:p>
          <a:p>
            <a:pPr marL="0" lvl="0" indent="0" algn="l" rtl="0">
              <a:spcBef>
                <a:spcPts val="600"/>
              </a:spcBef>
              <a:spcAft>
                <a:spcPts val="0"/>
              </a:spcAft>
              <a:buNone/>
            </a:pPr>
            <a:endParaRPr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kube-proxy</a:t>
            </a:r>
            <a:endParaRPr/>
          </a:p>
        </p:txBody>
      </p:sp>
      <p:sp>
        <p:nvSpPr>
          <p:cNvPr id="289" name="Google Shape;289;p4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dirty="0"/>
              <a:t>Manages the network rules on each node.</a:t>
            </a:r>
            <a:endParaRPr sz="2400" dirty="0"/>
          </a:p>
          <a:p>
            <a:pPr marL="457200" lvl="0" indent="-381000" algn="l" rtl="0">
              <a:spcBef>
                <a:spcPts val="1000"/>
              </a:spcBef>
              <a:spcAft>
                <a:spcPts val="0"/>
              </a:spcAft>
              <a:buSzPts val="2400"/>
              <a:buChar char="●"/>
            </a:pPr>
            <a:r>
              <a:rPr lang="en" sz="2400" dirty="0"/>
              <a:t>Performs connection forwarding or load balancing for Kubernetes cluster services.</a:t>
            </a:r>
            <a:endParaRPr sz="2400" dirty="0"/>
          </a:p>
          <a:p>
            <a:pPr marL="0" lvl="0" indent="0" algn="l" rtl="0">
              <a:spcBef>
                <a:spcPts val="600"/>
              </a:spcBef>
              <a:spcAft>
                <a:spcPts val="0"/>
              </a:spcAft>
              <a:buNone/>
            </a:pPr>
            <a:endParaRPr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Container Runtime Engine</a:t>
            </a:r>
            <a:endParaRPr/>
          </a:p>
        </p:txBody>
      </p:sp>
      <p:sp>
        <p:nvSpPr>
          <p:cNvPr id="295" name="Google Shape;295;p45"/>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container runtime is a CRI (Container Runtime Interface) compatible application that executes and manages containers. </a:t>
            </a:r>
            <a:endParaRPr sz="2400"/>
          </a:p>
          <a:p>
            <a:pPr marL="914400" lvl="1" indent="-381000" algn="l" rtl="0">
              <a:spcBef>
                <a:spcPts val="0"/>
              </a:spcBef>
              <a:spcAft>
                <a:spcPts val="0"/>
              </a:spcAft>
              <a:buSzPts val="2400"/>
              <a:buChar char="○"/>
            </a:pPr>
            <a:r>
              <a:rPr lang="en" sz="2400"/>
              <a:t>Containerd (docker)</a:t>
            </a:r>
            <a:endParaRPr/>
          </a:p>
          <a:p>
            <a:pPr marL="914400" lvl="1" indent="-381000" algn="l" rtl="0">
              <a:spcBef>
                <a:spcPts val="0"/>
              </a:spcBef>
              <a:spcAft>
                <a:spcPts val="0"/>
              </a:spcAft>
              <a:buSzPts val="2400"/>
              <a:buChar char="○"/>
            </a:pPr>
            <a:r>
              <a:rPr lang="en" sz="2400"/>
              <a:t>Cri-o </a:t>
            </a:r>
            <a:endParaRPr/>
          </a:p>
          <a:p>
            <a:pPr marL="914400" lvl="1" indent="-381000" algn="l" rtl="0">
              <a:spcBef>
                <a:spcPts val="0"/>
              </a:spcBef>
              <a:spcAft>
                <a:spcPts val="0"/>
              </a:spcAft>
              <a:buSzPts val="2400"/>
              <a:buChar char="○"/>
            </a:pPr>
            <a:r>
              <a:rPr lang="en" sz="2400"/>
              <a:t>Rkt</a:t>
            </a:r>
            <a:endParaRPr/>
          </a:p>
          <a:p>
            <a:pPr marL="914400" lvl="1" indent="-381000" algn="l" rtl="0">
              <a:spcBef>
                <a:spcPts val="0"/>
              </a:spcBef>
              <a:spcAft>
                <a:spcPts val="0"/>
              </a:spcAft>
              <a:buSzPts val="2400"/>
              <a:buChar char="○"/>
            </a:pPr>
            <a:r>
              <a:rPr lang="en" sz="2400"/>
              <a:t>Kata (formerly clear and hyper)</a:t>
            </a:r>
            <a:endParaRPr/>
          </a:p>
          <a:p>
            <a:pPr marL="914400" lvl="1" indent="-381000" algn="l" rtl="0">
              <a:spcBef>
                <a:spcPts val="0"/>
              </a:spcBef>
              <a:spcAft>
                <a:spcPts val="0"/>
              </a:spcAft>
              <a:buSzPts val="2400"/>
              <a:buChar char="○"/>
            </a:pPr>
            <a:r>
              <a:rPr lang="en" sz="2400"/>
              <a:t>Virtlet (VM CRI compatible runtime)</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00" name="Google Shape;300;p46"/>
          <p:cNvPicPr preferRelativeResize="0"/>
          <p:nvPr/>
        </p:nvPicPr>
        <p:blipFill>
          <a:blip r:embed="rId3">
            <a:alphaModFix/>
          </a:blip>
          <a:stretch>
            <a:fillRect/>
          </a:stretch>
        </p:blipFill>
        <p:spPr>
          <a:xfrm>
            <a:off x="916938" y="0"/>
            <a:ext cx="7310121" cy="514350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337" name="Google Shape;337;p52"/>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Security</a:t>
            </a:r>
            <a:endParaRPr dirty="0"/>
          </a:p>
        </p:txBody>
      </p:sp>
    </p:spTree>
    <p:extLst>
      <p:ext uri="{BB962C8B-B14F-4D97-AF65-F5344CB8AC3E}">
        <p14:creationId xmlns:p14="http://schemas.microsoft.com/office/powerpoint/2010/main" val="3571392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6" name="Picture 5">
            <a:extLst>
              <a:ext uri="{FF2B5EF4-FFF2-40B4-BE49-F238E27FC236}">
                <a16:creationId xmlns:a16="http://schemas.microsoft.com/office/drawing/2014/main" id="{4EA0F237-27DB-7643-9959-C18DA0409C63}"/>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40769002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Authentication</a:t>
            </a:r>
            <a:endParaRPr dirty="0"/>
          </a:p>
        </p:txBody>
      </p:sp>
      <p:sp>
        <p:nvSpPr>
          <p:cNvPr id="387" name="Google Shape;387;p58"/>
          <p:cNvSpPr txBox="1">
            <a:spLocks noGrp="1"/>
          </p:cNvSpPr>
          <p:nvPr>
            <p:ph type="body" idx="1"/>
          </p:nvPr>
        </p:nvSpPr>
        <p:spPr>
          <a:xfrm>
            <a:off x="0" y="1063378"/>
            <a:ext cx="9144000" cy="3862472"/>
          </a:xfrm>
          <a:prstGeom prst="rect">
            <a:avLst/>
          </a:prstGeom>
        </p:spPr>
        <p:txBody>
          <a:bodyPr spcFirstLastPara="1" wrap="square" lIns="91425" tIns="91425" rIns="91425" bIns="91425" anchor="t" anchorCtr="0">
            <a:noAutofit/>
          </a:bodyPr>
          <a:lstStyle/>
          <a:p>
            <a:pPr indent="-381000">
              <a:buSzPts val="2400"/>
            </a:pPr>
            <a:r>
              <a:rPr lang="en" sz="2400" dirty="0"/>
              <a:t> </a:t>
            </a:r>
            <a:r>
              <a:rPr lang="en-US" sz="2800" dirty="0"/>
              <a:t>X509 Client Certs </a:t>
            </a:r>
            <a:r>
              <a:rPr lang="en-US" sz="2000" dirty="0"/>
              <a:t>(CN used as user, Org fields as group) No way to revoke them!! – </a:t>
            </a:r>
            <a:r>
              <a:rPr lang="en-US" sz="2000" dirty="0" err="1"/>
              <a:t>wip</a:t>
            </a:r>
            <a:r>
              <a:rPr lang="en-US" sz="2000" dirty="0"/>
              <a:t> </a:t>
            </a:r>
            <a:r>
              <a:rPr lang="en-US" sz="2000" dirty="0">
                <a:sym typeface="Wingdings" pitchFamily="2" charset="2"/>
              </a:rPr>
              <a:t></a:t>
            </a:r>
            <a:endParaRPr lang="en-US" sz="2000" dirty="0"/>
          </a:p>
          <a:p>
            <a:pPr indent="-381000">
              <a:buSzPts val="2400"/>
            </a:pPr>
            <a:r>
              <a:rPr lang="en-US" sz="2800" dirty="0"/>
              <a:t>Static Password File </a:t>
            </a:r>
            <a:r>
              <a:rPr lang="en-US" sz="2000" dirty="0"/>
              <a:t>(password,user,uid,"group1,group2,group3")</a:t>
            </a:r>
          </a:p>
          <a:p>
            <a:pPr indent="-381000">
              <a:buSzPts val="2400"/>
            </a:pPr>
            <a:r>
              <a:rPr lang="en-US" sz="2800" dirty="0"/>
              <a:t>Static Token File </a:t>
            </a:r>
            <a:r>
              <a:rPr lang="en-US" sz="2000" dirty="0"/>
              <a:t>(token,user,uid,"group1,group2,group3")</a:t>
            </a:r>
          </a:p>
          <a:p>
            <a:pPr indent="-381000">
              <a:buSzPts val="2400"/>
            </a:pPr>
            <a:r>
              <a:rPr lang="en-US" sz="2800" dirty="0"/>
              <a:t>Bearer Token </a:t>
            </a:r>
            <a:r>
              <a:rPr lang="en-US" sz="2000" dirty="0"/>
              <a:t>(Authorization: Bearer 31ada4fd-ade)</a:t>
            </a:r>
          </a:p>
          <a:p>
            <a:pPr indent="-381000">
              <a:buSzPts val="2400"/>
            </a:pPr>
            <a:r>
              <a:rPr lang="en-US" sz="2800" dirty="0"/>
              <a:t>Bootstrap Tokens </a:t>
            </a:r>
            <a:r>
              <a:rPr lang="en-US" sz="2000" dirty="0"/>
              <a:t>(Authorization: Bearer 781292.db7bc3a58fc5f07e)</a:t>
            </a:r>
          </a:p>
          <a:p>
            <a:pPr indent="-381000">
              <a:buSzPts val="2400"/>
            </a:pPr>
            <a:r>
              <a:rPr lang="en-US" sz="2800" dirty="0"/>
              <a:t>Service Account Tokens </a:t>
            </a:r>
            <a:r>
              <a:rPr lang="en-US" sz="2000" dirty="0"/>
              <a:t>(signed by API server’s private TLS key or specified by file)</a:t>
            </a:r>
          </a:p>
          <a:p>
            <a:pPr marL="457200" lvl="0" indent="-381000" algn="l" rtl="0">
              <a:spcBef>
                <a:spcPts val="600"/>
              </a:spcBef>
              <a:spcAft>
                <a:spcPts val="0"/>
              </a:spcAft>
              <a:buSzPts val="2400"/>
              <a:buChar char="●"/>
            </a:pPr>
            <a:endParaRPr lang="en" sz="2400" dirty="0"/>
          </a:p>
        </p:txBody>
      </p:sp>
    </p:spTree>
    <p:extLst>
      <p:ext uri="{BB962C8B-B14F-4D97-AF65-F5344CB8AC3E}">
        <p14:creationId xmlns:p14="http://schemas.microsoft.com/office/powerpoint/2010/main" val="16111205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Role - Authorization</a:t>
            </a:r>
            <a:endParaRPr dirty="0"/>
          </a:p>
        </p:txBody>
      </p:sp>
      <p:pic>
        <p:nvPicPr>
          <p:cNvPr id="3" name="Picture 2">
            <a:extLst>
              <a:ext uri="{FF2B5EF4-FFF2-40B4-BE49-F238E27FC236}">
                <a16:creationId xmlns:a16="http://schemas.microsoft.com/office/drawing/2014/main" id="{F02AA798-3E05-3E45-8AF2-0DD9D6F8ECCB}"/>
              </a:ext>
            </a:extLst>
          </p:cNvPr>
          <p:cNvPicPr>
            <a:picLocks noChangeAspect="1"/>
          </p:cNvPicPr>
          <p:nvPr/>
        </p:nvPicPr>
        <p:blipFill>
          <a:blip r:embed="rId3"/>
          <a:stretch>
            <a:fillRect/>
          </a:stretch>
        </p:blipFill>
        <p:spPr>
          <a:xfrm>
            <a:off x="0" y="1200150"/>
            <a:ext cx="4193931" cy="2606919"/>
          </a:xfrm>
          <a:prstGeom prst="rect">
            <a:avLst/>
          </a:prstGeom>
        </p:spPr>
      </p:pic>
      <p:pic>
        <p:nvPicPr>
          <p:cNvPr id="5" name="Picture 4">
            <a:extLst>
              <a:ext uri="{FF2B5EF4-FFF2-40B4-BE49-F238E27FC236}">
                <a16:creationId xmlns:a16="http://schemas.microsoft.com/office/drawing/2014/main" id="{3FD980CF-DD66-A14B-A4DB-105B94E5B5D4}"/>
              </a:ext>
            </a:extLst>
          </p:cNvPr>
          <p:cNvPicPr>
            <a:picLocks noChangeAspect="1"/>
          </p:cNvPicPr>
          <p:nvPr/>
        </p:nvPicPr>
        <p:blipFill>
          <a:blip r:embed="rId4"/>
          <a:stretch>
            <a:fillRect/>
          </a:stretch>
        </p:blipFill>
        <p:spPr>
          <a:xfrm>
            <a:off x="4193931" y="1200151"/>
            <a:ext cx="4950070" cy="3016744"/>
          </a:xfrm>
          <a:prstGeom prst="rect">
            <a:avLst/>
          </a:prstGeom>
        </p:spPr>
      </p:pic>
      <p:pic>
        <p:nvPicPr>
          <p:cNvPr id="7" name="Picture 6">
            <a:extLst>
              <a:ext uri="{FF2B5EF4-FFF2-40B4-BE49-F238E27FC236}">
                <a16:creationId xmlns:a16="http://schemas.microsoft.com/office/drawing/2014/main" id="{F6B23F34-6A5F-2B4F-801A-789FFE7426C7}"/>
              </a:ext>
            </a:extLst>
          </p:cNvPr>
          <p:cNvPicPr>
            <a:picLocks noChangeAspect="1"/>
          </p:cNvPicPr>
          <p:nvPr/>
        </p:nvPicPr>
        <p:blipFill>
          <a:blip r:embed="rId5"/>
          <a:stretch>
            <a:fillRect/>
          </a:stretch>
        </p:blipFill>
        <p:spPr>
          <a:xfrm>
            <a:off x="1239715" y="3739651"/>
            <a:ext cx="6664570" cy="1403849"/>
          </a:xfrm>
          <a:prstGeom prst="rect">
            <a:avLst/>
          </a:prstGeom>
        </p:spPr>
      </p:pic>
    </p:spTree>
    <p:extLst>
      <p:ext uri="{BB962C8B-B14F-4D97-AF65-F5344CB8AC3E}">
        <p14:creationId xmlns:p14="http://schemas.microsoft.com/office/powerpoint/2010/main" val="970344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lvl="0"/>
            <a:r>
              <a:rPr lang="en" dirty="0" err="1"/>
              <a:t>RoleBinding</a:t>
            </a:r>
            <a:r>
              <a:rPr lang="en" dirty="0"/>
              <a:t> - Authorization</a:t>
            </a:r>
            <a:endParaRPr dirty="0"/>
          </a:p>
        </p:txBody>
      </p:sp>
      <p:pic>
        <p:nvPicPr>
          <p:cNvPr id="6" name="Picture 5">
            <a:extLst>
              <a:ext uri="{FF2B5EF4-FFF2-40B4-BE49-F238E27FC236}">
                <a16:creationId xmlns:a16="http://schemas.microsoft.com/office/drawing/2014/main" id="{610157AA-DAC6-7941-B157-B7D76A2F0A3F}"/>
              </a:ext>
            </a:extLst>
          </p:cNvPr>
          <p:cNvPicPr>
            <a:picLocks noChangeAspect="1"/>
          </p:cNvPicPr>
          <p:nvPr/>
        </p:nvPicPr>
        <p:blipFill>
          <a:blip r:embed="rId3"/>
          <a:stretch>
            <a:fillRect/>
          </a:stretch>
        </p:blipFill>
        <p:spPr>
          <a:xfrm>
            <a:off x="703385" y="1185602"/>
            <a:ext cx="7587762" cy="3711714"/>
          </a:xfrm>
          <a:prstGeom prst="rect">
            <a:avLst/>
          </a:prstGeom>
        </p:spPr>
      </p:pic>
    </p:spTree>
    <p:extLst>
      <p:ext uri="{BB962C8B-B14F-4D97-AF65-F5344CB8AC3E}">
        <p14:creationId xmlns:p14="http://schemas.microsoft.com/office/powerpoint/2010/main" val="1802505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a:t>Decouples Infrastructure and Scaling</a:t>
            </a:r>
            <a:endParaRPr sz="3200"/>
          </a:p>
        </p:txBody>
      </p:sp>
      <p:sp>
        <p:nvSpPr>
          <p:cNvPr id="132" name="Google Shape;132;p2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All services</a:t>
            </a:r>
            <a:r>
              <a:rPr lang="en"/>
              <a:t> within Kubernetes are natively Load Balanced.</a:t>
            </a:r>
            <a:endParaRPr/>
          </a:p>
          <a:p>
            <a:pPr marL="457200" lvl="0" indent="-419100" algn="l" rtl="0">
              <a:spcBef>
                <a:spcPts val="0"/>
              </a:spcBef>
              <a:spcAft>
                <a:spcPts val="0"/>
              </a:spcAft>
              <a:buSzPts val="3000"/>
              <a:buChar char="●"/>
            </a:pPr>
            <a:r>
              <a:rPr lang="en"/>
              <a:t>Can scale up and down dynamically.</a:t>
            </a:r>
            <a:endParaRPr/>
          </a:p>
          <a:p>
            <a:pPr marL="457200" lvl="0" indent="-419100" algn="l" rtl="0">
              <a:spcBef>
                <a:spcPts val="0"/>
              </a:spcBef>
              <a:spcAft>
                <a:spcPts val="0"/>
              </a:spcAft>
              <a:buSzPts val="3000"/>
              <a:buChar char="●"/>
            </a:pPr>
            <a:r>
              <a:rPr lang="en"/>
              <a:t>Used both to enable self-healing and seamless upgrading or rollback of applications.</a:t>
            </a:r>
            <a:endParaRPr/>
          </a:p>
        </p:txBody>
      </p:sp>
    </p:spTree>
    <p:extLst>
      <p:ext uri="{BB962C8B-B14F-4D97-AF65-F5344CB8AC3E}">
        <p14:creationId xmlns:p14="http://schemas.microsoft.com/office/powerpoint/2010/main" val="32049641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lvl="0"/>
            <a:r>
              <a:rPr lang="en" dirty="0" err="1"/>
              <a:t>RoleBinding</a:t>
            </a:r>
            <a:r>
              <a:rPr lang="en" dirty="0"/>
              <a:t> - Authorization</a:t>
            </a:r>
            <a:endParaRPr dirty="0"/>
          </a:p>
        </p:txBody>
      </p:sp>
      <p:pic>
        <p:nvPicPr>
          <p:cNvPr id="8" name="Picture 7">
            <a:extLst>
              <a:ext uri="{FF2B5EF4-FFF2-40B4-BE49-F238E27FC236}">
                <a16:creationId xmlns:a16="http://schemas.microsoft.com/office/drawing/2014/main" id="{22429921-A0E9-6641-BA45-84EB85F40A14}"/>
              </a:ext>
            </a:extLst>
          </p:cNvPr>
          <p:cNvPicPr>
            <a:picLocks noChangeAspect="1"/>
          </p:cNvPicPr>
          <p:nvPr/>
        </p:nvPicPr>
        <p:blipFill>
          <a:blip r:embed="rId3"/>
          <a:stretch>
            <a:fillRect/>
          </a:stretch>
        </p:blipFill>
        <p:spPr>
          <a:xfrm>
            <a:off x="852855" y="1143000"/>
            <a:ext cx="7288822" cy="4000500"/>
          </a:xfrm>
          <a:prstGeom prst="rect">
            <a:avLst/>
          </a:prstGeom>
        </p:spPr>
      </p:pic>
    </p:spTree>
    <p:extLst>
      <p:ext uri="{BB962C8B-B14F-4D97-AF65-F5344CB8AC3E}">
        <p14:creationId xmlns:p14="http://schemas.microsoft.com/office/powerpoint/2010/main" val="6027277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Admission Control</a:t>
            </a:r>
            <a:endParaRPr dirty="0"/>
          </a:p>
        </p:txBody>
      </p:sp>
      <p:sp>
        <p:nvSpPr>
          <p:cNvPr id="387" name="Google Shape;387;p58"/>
          <p:cNvSpPr txBox="1">
            <a:spLocks noGrp="1"/>
          </p:cNvSpPr>
          <p:nvPr>
            <p:ph type="body" idx="1"/>
          </p:nvPr>
        </p:nvSpPr>
        <p:spPr>
          <a:xfrm>
            <a:off x="0" y="1063378"/>
            <a:ext cx="9144000" cy="3862472"/>
          </a:xfrm>
          <a:prstGeom prst="rect">
            <a:avLst/>
          </a:prstGeom>
        </p:spPr>
        <p:txBody>
          <a:bodyPr spcFirstLastPara="1" wrap="square" lIns="91425" tIns="91425" rIns="91425" bIns="91425" anchor="t" anchorCtr="0">
            <a:noAutofit/>
          </a:bodyPr>
          <a:lstStyle/>
          <a:p>
            <a:pPr indent="-381000">
              <a:buSzPts val="2400"/>
            </a:pPr>
            <a:r>
              <a:rPr lang="en-US" sz="2000" dirty="0" err="1"/>
              <a:t>AlwaysPullImages</a:t>
            </a:r>
            <a:endParaRPr lang="en-US" sz="2000" dirty="0"/>
          </a:p>
          <a:p>
            <a:pPr indent="-381000">
              <a:buSzPts val="2400"/>
            </a:pPr>
            <a:r>
              <a:rPr lang="en-US" sz="2000" dirty="0" err="1"/>
              <a:t>DefaultStorageClass</a:t>
            </a:r>
            <a:endParaRPr lang="en-US" sz="2000" dirty="0"/>
          </a:p>
          <a:p>
            <a:pPr indent="-381000">
              <a:buSzPts val="2400"/>
            </a:pPr>
            <a:r>
              <a:rPr lang="en-US" sz="2000" dirty="0" err="1"/>
              <a:t>DefaultTolerationSeconds</a:t>
            </a:r>
            <a:endParaRPr lang="en-US" sz="2000" dirty="0"/>
          </a:p>
          <a:p>
            <a:pPr indent="-381000">
              <a:buSzPts val="2400"/>
            </a:pPr>
            <a:r>
              <a:rPr lang="en-US" sz="2000" dirty="0" err="1"/>
              <a:t>DenyEscalatingExec</a:t>
            </a:r>
            <a:endParaRPr lang="en-US" sz="2000" dirty="0"/>
          </a:p>
          <a:p>
            <a:pPr indent="-381000">
              <a:buSzPts val="2400"/>
            </a:pPr>
            <a:r>
              <a:rPr lang="en-US" sz="2000" dirty="0" err="1"/>
              <a:t>EventRateLimit</a:t>
            </a:r>
            <a:endParaRPr lang="en-US" sz="2000" dirty="0"/>
          </a:p>
          <a:p>
            <a:pPr indent="-381000">
              <a:buSzPts val="2400"/>
            </a:pPr>
            <a:r>
              <a:rPr lang="en-US" sz="2000" dirty="0" err="1"/>
              <a:t>ImagePolicyWebhook</a:t>
            </a:r>
            <a:endParaRPr lang="en-US" sz="2000" dirty="0"/>
          </a:p>
          <a:p>
            <a:pPr indent="-381000">
              <a:buSzPts val="2400"/>
            </a:pPr>
            <a:r>
              <a:rPr lang="en-US" sz="2000" dirty="0" err="1"/>
              <a:t>LimitRanger</a:t>
            </a:r>
            <a:r>
              <a:rPr lang="en-US" sz="2000" dirty="0"/>
              <a:t>/</a:t>
            </a:r>
            <a:r>
              <a:rPr lang="en-US" sz="2000" dirty="0" err="1"/>
              <a:t>ResourceQuota</a:t>
            </a:r>
            <a:endParaRPr lang="en-US" sz="2000" dirty="0"/>
          </a:p>
          <a:p>
            <a:pPr indent="-381000">
              <a:buSzPts val="2400"/>
            </a:pPr>
            <a:r>
              <a:rPr lang="en-US" sz="2000" dirty="0" err="1"/>
              <a:t>PersistentVolumeClaimResize</a:t>
            </a:r>
            <a:endParaRPr lang="en-US" sz="2000" dirty="0"/>
          </a:p>
          <a:p>
            <a:pPr indent="-381000">
              <a:buSzPts val="2400"/>
            </a:pPr>
            <a:r>
              <a:rPr lang="en-US" sz="2000" dirty="0" err="1"/>
              <a:t>PodSecurityPolicy</a:t>
            </a:r>
            <a:endParaRPr lang="en-US" sz="2000" dirty="0"/>
          </a:p>
          <a:p>
            <a:pPr indent="-381000">
              <a:buSzPts val="2400"/>
            </a:pPr>
            <a:endParaRPr lang="en-US" sz="2000" dirty="0"/>
          </a:p>
          <a:p>
            <a:pPr indent="-381000">
              <a:buSzPts val="2400"/>
            </a:pPr>
            <a:endParaRPr lang="en-US" sz="2000" dirty="0"/>
          </a:p>
        </p:txBody>
      </p:sp>
    </p:spTree>
    <p:extLst>
      <p:ext uri="{BB962C8B-B14F-4D97-AF65-F5344CB8AC3E}">
        <p14:creationId xmlns:p14="http://schemas.microsoft.com/office/powerpoint/2010/main" val="3060576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3" name="Picture 2">
            <a:extLst>
              <a:ext uri="{FF2B5EF4-FFF2-40B4-BE49-F238E27FC236}">
                <a16:creationId xmlns:a16="http://schemas.microsoft.com/office/drawing/2014/main" id="{494A51A5-148D-1D45-A064-1B318766918C}"/>
              </a:ext>
            </a:extLst>
          </p:cNvPr>
          <p:cNvPicPr>
            <a:picLocks noChangeAspect="1"/>
          </p:cNvPicPr>
          <p:nvPr/>
        </p:nvPicPr>
        <p:blipFill>
          <a:blip r:embed="rId3"/>
          <a:stretch>
            <a:fillRect/>
          </a:stretch>
        </p:blipFill>
        <p:spPr>
          <a:xfrm>
            <a:off x="796954" y="0"/>
            <a:ext cx="7550092" cy="5143500"/>
          </a:xfrm>
          <a:prstGeom prst="rect">
            <a:avLst/>
          </a:prstGeom>
        </p:spPr>
      </p:pic>
    </p:spTree>
    <p:extLst>
      <p:ext uri="{BB962C8B-B14F-4D97-AF65-F5344CB8AC3E}">
        <p14:creationId xmlns:p14="http://schemas.microsoft.com/office/powerpoint/2010/main" val="2666549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pic>
        <p:nvPicPr>
          <p:cNvPr id="4" name="Picture 3">
            <a:extLst>
              <a:ext uri="{FF2B5EF4-FFF2-40B4-BE49-F238E27FC236}">
                <a16:creationId xmlns:a16="http://schemas.microsoft.com/office/drawing/2014/main" id="{9A8043ED-8CE8-C946-BF21-40D1A968C72C}"/>
              </a:ext>
            </a:extLst>
          </p:cNvPr>
          <p:cNvPicPr>
            <a:picLocks noChangeAspect="1"/>
          </p:cNvPicPr>
          <p:nvPr/>
        </p:nvPicPr>
        <p:blipFill>
          <a:blip r:embed="rId3"/>
          <a:stretch>
            <a:fillRect/>
          </a:stretch>
        </p:blipFill>
        <p:spPr>
          <a:xfrm>
            <a:off x="0" y="496062"/>
            <a:ext cx="9144000" cy="4151376"/>
          </a:xfrm>
          <a:prstGeom prst="rect">
            <a:avLst/>
          </a:prstGeom>
        </p:spPr>
      </p:pic>
    </p:spTree>
    <p:extLst>
      <p:ext uri="{BB962C8B-B14F-4D97-AF65-F5344CB8AC3E}">
        <p14:creationId xmlns:p14="http://schemas.microsoft.com/office/powerpoint/2010/main" val="25029190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Request/Response</a:t>
            </a:r>
            <a:endParaRPr dirty="0"/>
          </a:p>
        </p:txBody>
      </p:sp>
      <p:sp>
        <p:nvSpPr>
          <p:cNvPr id="552" name="Google Shape;552;p80"/>
          <p:cNvSpPr txBox="1">
            <a:spLocks noGrp="1"/>
          </p:cNvSpPr>
          <p:nvPr>
            <p:ph type="body" idx="2"/>
          </p:nvPr>
        </p:nvSpPr>
        <p:spPr>
          <a:xfrm>
            <a:off x="4692300" y="1200149"/>
            <a:ext cx="3994500" cy="3738587"/>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SzPts val="1100"/>
              <a:buNone/>
            </a:pPr>
            <a:r>
              <a:rPr lang="en-US" sz="1400" dirty="0">
                <a:solidFill>
                  <a:srgbClr val="1155CC"/>
                </a:solidFill>
                <a:latin typeface="Roboto Mono"/>
                <a:ea typeface="Roboto Mono"/>
                <a:cs typeface="Roboto Mono"/>
                <a:sym typeface="Roboto Mono"/>
              </a:rPr>
              <a:t>{</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r>
              <a:rPr lang="en-US" sz="1400" dirty="0" err="1">
                <a:solidFill>
                  <a:srgbClr val="1155CC"/>
                </a:solidFill>
                <a:latin typeface="Roboto Mono"/>
                <a:ea typeface="Roboto Mono"/>
                <a:cs typeface="Roboto Mono"/>
                <a:sym typeface="Roboto Mono"/>
              </a:rPr>
              <a:t>apiVersion</a:t>
            </a:r>
            <a:r>
              <a:rPr lang="en-US" sz="1400" dirty="0">
                <a:solidFill>
                  <a:srgbClr val="1155CC"/>
                </a:solidFill>
                <a:latin typeface="Roboto Mono"/>
                <a:ea typeface="Roboto Mono"/>
                <a:cs typeface="Roboto Mono"/>
                <a:sym typeface="Roboto Mono"/>
              </a:rPr>
              <a:t>": "authentication.k8s.io/v1beta1",</a:t>
            </a:r>
          </a:p>
          <a:p>
            <a:pPr marL="0" lvl="0" indent="0">
              <a:spcBef>
                <a:spcPts val="0"/>
              </a:spcBef>
              <a:buSzPts val="1100"/>
              <a:buNone/>
            </a:pPr>
            <a:r>
              <a:rPr lang="en-US" sz="1400" dirty="0">
                <a:solidFill>
                  <a:srgbClr val="1155CC"/>
                </a:solidFill>
                <a:latin typeface="Roboto Mono"/>
                <a:ea typeface="Roboto Mono"/>
                <a:cs typeface="Roboto Mono"/>
                <a:sym typeface="Roboto Mono"/>
              </a:rPr>
              <a:t>  "kind": "</a:t>
            </a:r>
            <a:r>
              <a:rPr lang="en-US" sz="1400" dirty="0" err="1">
                <a:solidFill>
                  <a:srgbClr val="1155CC"/>
                </a:solidFill>
                <a:latin typeface="Roboto Mono"/>
                <a:ea typeface="Roboto Mono"/>
                <a:cs typeface="Roboto Mono"/>
                <a:sym typeface="Roboto Mono"/>
              </a:rPr>
              <a:t>TokenReview</a:t>
            </a:r>
            <a:r>
              <a:rPr lang="en-US" sz="1400" dirty="0">
                <a:solidFill>
                  <a:srgbClr val="1155CC"/>
                </a:solidFill>
                <a:latin typeface="Roboto Mono"/>
                <a:ea typeface="Roboto Mono"/>
                <a:cs typeface="Roboto Mono"/>
                <a:sym typeface="Roboto Mono"/>
              </a:rPr>
              <a:t>",</a:t>
            </a:r>
          </a:p>
          <a:p>
            <a:pPr marL="0" lvl="0" indent="0">
              <a:spcBef>
                <a:spcPts val="0"/>
              </a:spcBef>
              <a:buSzPts val="1100"/>
              <a:buNone/>
            </a:pPr>
            <a:r>
              <a:rPr lang="en-US" sz="1400" dirty="0">
                <a:solidFill>
                  <a:srgbClr val="1155CC"/>
                </a:solidFill>
                <a:latin typeface="Roboto Mono"/>
                <a:ea typeface="Roboto Mono"/>
                <a:cs typeface="Roboto Mono"/>
                <a:sym typeface="Roboto Mono"/>
              </a:rPr>
              <a:t>  "status": {</a:t>
            </a:r>
          </a:p>
          <a:p>
            <a:pPr marL="0" lvl="0" indent="0">
              <a:spcBef>
                <a:spcPts val="0"/>
              </a:spcBef>
              <a:buSzPts val="1100"/>
              <a:buNone/>
            </a:pPr>
            <a:r>
              <a:rPr lang="en-US" sz="1400" dirty="0">
                <a:solidFill>
                  <a:srgbClr val="1155CC"/>
                </a:solidFill>
                <a:latin typeface="Roboto Mono"/>
                <a:ea typeface="Roboto Mono"/>
                <a:cs typeface="Roboto Mono"/>
                <a:sym typeface="Roboto Mono"/>
              </a:rPr>
              <a:t>    "authenticated": true,</a:t>
            </a:r>
          </a:p>
          <a:p>
            <a:pPr marL="0" lvl="0" indent="0">
              <a:spcBef>
                <a:spcPts val="0"/>
              </a:spcBef>
              <a:buSzPts val="1100"/>
              <a:buNone/>
            </a:pPr>
            <a:r>
              <a:rPr lang="en-US" sz="1400" dirty="0">
                <a:solidFill>
                  <a:srgbClr val="1155CC"/>
                </a:solidFill>
                <a:latin typeface="Roboto Mono"/>
                <a:ea typeface="Roboto Mono"/>
                <a:cs typeface="Roboto Mono"/>
                <a:sym typeface="Roboto Mono"/>
              </a:rPr>
              <a:t>    "user": {</a:t>
            </a:r>
          </a:p>
          <a:p>
            <a:pPr marL="0" lvl="0" indent="0">
              <a:spcBef>
                <a:spcPts val="0"/>
              </a:spcBef>
              <a:buSzPts val="1100"/>
              <a:buNone/>
            </a:pPr>
            <a:r>
              <a:rPr lang="en-US" sz="1400" dirty="0">
                <a:solidFill>
                  <a:srgbClr val="1155CC"/>
                </a:solidFill>
                <a:latin typeface="Roboto Mono"/>
                <a:ea typeface="Roboto Mono"/>
                <a:cs typeface="Roboto Mono"/>
                <a:sym typeface="Roboto Mono"/>
              </a:rPr>
              <a:t>      "username": "</a:t>
            </a:r>
            <a:r>
              <a:rPr lang="en-US" sz="1400" dirty="0" err="1">
                <a:solidFill>
                  <a:srgbClr val="1155CC"/>
                </a:solidFill>
                <a:latin typeface="Roboto Mono"/>
                <a:ea typeface="Roboto Mono"/>
                <a:cs typeface="Roboto Mono"/>
                <a:sym typeface="Roboto Mono"/>
              </a:rPr>
              <a:t>janedoe@example.com</a:t>
            </a:r>
            <a:r>
              <a:rPr lang="en-US" sz="1400" dirty="0">
                <a:solidFill>
                  <a:srgbClr val="1155CC"/>
                </a:solidFill>
                <a:latin typeface="Roboto Mono"/>
                <a:ea typeface="Roboto Mono"/>
                <a:cs typeface="Roboto Mono"/>
                <a:sym typeface="Roboto Mono"/>
              </a:rPr>
              <a:t>",</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r>
              <a:rPr lang="en-US" sz="1400" dirty="0" err="1">
                <a:solidFill>
                  <a:srgbClr val="1155CC"/>
                </a:solidFill>
                <a:latin typeface="Roboto Mono"/>
                <a:ea typeface="Roboto Mono"/>
                <a:cs typeface="Roboto Mono"/>
                <a:sym typeface="Roboto Mono"/>
              </a:rPr>
              <a:t>uid</a:t>
            </a:r>
            <a:r>
              <a:rPr lang="en-US" sz="1400" dirty="0">
                <a:solidFill>
                  <a:srgbClr val="1155CC"/>
                </a:solidFill>
                <a:latin typeface="Roboto Mono"/>
                <a:ea typeface="Roboto Mono"/>
                <a:cs typeface="Roboto Mono"/>
                <a:sym typeface="Roboto Mono"/>
              </a:rPr>
              <a:t>": "42",</a:t>
            </a:r>
          </a:p>
          <a:p>
            <a:pPr marL="0" lvl="0" indent="0">
              <a:spcBef>
                <a:spcPts val="0"/>
              </a:spcBef>
              <a:buSzPts val="1100"/>
              <a:buNone/>
            </a:pPr>
            <a:r>
              <a:rPr lang="en-US" sz="1400" dirty="0">
                <a:solidFill>
                  <a:srgbClr val="1155CC"/>
                </a:solidFill>
                <a:latin typeface="Roboto Mono"/>
                <a:ea typeface="Roboto Mono"/>
                <a:cs typeface="Roboto Mono"/>
                <a:sym typeface="Roboto Mono"/>
              </a:rPr>
              <a:t>      "groups": [</a:t>
            </a:r>
          </a:p>
          <a:p>
            <a:pPr marL="0" lvl="0" indent="0">
              <a:spcBef>
                <a:spcPts val="0"/>
              </a:spcBef>
              <a:buSzPts val="1100"/>
              <a:buNone/>
            </a:pPr>
            <a:r>
              <a:rPr lang="en-US" sz="1400" dirty="0">
                <a:solidFill>
                  <a:srgbClr val="1155CC"/>
                </a:solidFill>
                <a:latin typeface="Roboto Mono"/>
                <a:ea typeface="Roboto Mono"/>
                <a:cs typeface="Roboto Mono"/>
                <a:sym typeface="Roboto Mono"/>
              </a:rPr>
              <a:t>        "developers",</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r>
              <a:rPr lang="en-US" sz="1400" dirty="0" err="1">
                <a:solidFill>
                  <a:srgbClr val="1155CC"/>
                </a:solidFill>
                <a:latin typeface="Roboto Mono"/>
                <a:ea typeface="Roboto Mono"/>
                <a:cs typeface="Roboto Mono"/>
                <a:sym typeface="Roboto Mono"/>
              </a:rPr>
              <a:t>qa</a:t>
            </a:r>
            <a:r>
              <a:rPr lang="en-US" sz="1400" dirty="0">
                <a:solidFill>
                  <a:srgbClr val="1155CC"/>
                </a:solidFill>
                <a:latin typeface="Roboto Mono"/>
                <a:ea typeface="Roboto Mono"/>
                <a:cs typeface="Roboto Mono"/>
                <a:sym typeface="Roboto Mono"/>
              </a:rPr>
              <a:t>"</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p>
          <a:p>
            <a:pPr marL="0" lvl="0" indent="0">
              <a:spcBef>
                <a:spcPts val="0"/>
              </a:spcBef>
              <a:buSzPts val="1100"/>
              <a:buNone/>
            </a:pPr>
            <a:r>
              <a:rPr lang="en-US" sz="1400" dirty="0">
                <a:solidFill>
                  <a:srgbClr val="1155CC"/>
                </a:solidFill>
                <a:latin typeface="Roboto Mono"/>
                <a:ea typeface="Roboto Mono"/>
                <a:cs typeface="Roboto Mono"/>
                <a:sym typeface="Roboto Mono"/>
              </a:rPr>
              <a:t>  }</a:t>
            </a:r>
          </a:p>
          <a:p>
            <a:pPr marL="0" lvl="0" indent="0">
              <a:spcBef>
                <a:spcPts val="0"/>
              </a:spcBef>
              <a:buSzPts val="1100"/>
              <a:buNone/>
            </a:pPr>
            <a:r>
              <a:rPr lang="en-US" sz="1400" dirty="0">
                <a:solidFill>
                  <a:srgbClr val="1155CC"/>
                </a:solidFill>
                <a:latin typeface="Roboto Mono"/>
                <a:ea typeface="Roboto Mono"/>
                <a:cs typeface="Roboto Mono"/>
                <a:sym typeface="Roboto Mono"/>
              </a:rPr>
              <a:t>}</a:t>
            </a:r>
            <a:endParaRPr sz="800" dirty="0">
              <a:solidFill>
                <a:srgbClr val="CC0000"/>
              </a:solidFill>
            </a:endParaRPr>
          </a:p>
        </p:txBody>
      </p:sp>
      <p:sp>
        <p:nvSpPr>
          <p:cNvPr id="553" name="Google Shape;553;p80"/>
          <p:cNvSpPr txBox="1">
            <a:spLocks noGrp="1"/>
          </p:cNvSpPr>
          <p:nvPr>
            <p:ph type="body" idx="1"/>
          </p:nvPr>
        </p:nvSpPr>
        <p:spPr>
          <a:xfrm>
            <a:off x="211015" y="1200150"/>
            <a:ext cx="4369777"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None/>
            </a:pPr>
            <a:r>
              <a:rPr lang="en-US" sz="1600" dirty="0">
                <a:solidFill>
                  <a:srgbClr val="1155CC"/>
                </a:solidFill>
                <a:latin typeface="Roboto Mono"/>
                <a:ea typeface="Roboto Mono"/>
                <a:cs typeface="Roboto Mono"/>
                <a:sym typeface="Roboto Mono"/>
              </a:rPr>
              <a:t>{</a:t>
            </a:r>
          </a:p>
          <a:p>
            <a:pPr marL="0" lvl="0" indent="0">
              <a:spcBef>
                <a:spcPts val="0"/>
              </a:spcBef>
              <a:buNone/>
            </a:pPr>
            <a:r>
              <a:rPr lang="en-US" sz="1600" dirty="0">
                <a:solidFill>
                  <a:srgbClr val="1155CC"/>
                </a:solidFill>
                <a:latin typeface="Roboto Mono"/>
                <a:ea typeface="Roboto Mono"/>
                <a:cs typeface="Roboto Mono"/>
                <a:sym typeface="Roboto Mono"/>
              </a:rPr>
              <a:t>  "</a:t>
            </a:r>
            <a:r>
              <a:rPr lang="en-US" sz="1600" dirty="0" err="1">
                <a:solidFill>
                  <a:srgbClr val="1155CC"/>
                </a:solidFill>
                <a:latin typeface="Roboto Mono"/>
                <a:ea typeface="Roboto Mono"/>
                <a:cs typeface="Roboto Mono"/>
                <a:sym typeface="Roboto Mono"/>
              </a:rPr>
              <a:t>apiVersion</a:t>
            </a:r>
            <a:r>
              <a:rPr lang="en-US" sz="1600" dirty="0">
                <a:solidFill>
                  <a:srgbClr val="1155CC"/>
                </a:solidFill>
                <a:latin typeface="Roboto Mono"/>
                <a:ea typeface="Roboto Mono"/>
                <a:cs typeface="Roboto Mono"/>
                <a:sym typeface="Roboto Mono"/>
              </a:rPr>
              <a:t>": "authentication.k8s.io/v1beta1",</a:t>
            </a:r>
          </a:p>
          <a:p>
            <a:pPr marL="0" lvl="0" indent="0">
              <a:spcBef>
                <a:spcPts val="0"/>
              </a:spcBef>
              <a:buNone/>
            </a:pPr>
            <a:r>
              <a:rPr lang="en-US" sz="1600" dirty="0">
                <a:solidFill>
                  <a:srgbClr val="1155CC"/>
                </a:solidFill>
                <a:latin typeface="Roboto Mono"/>
                <a:ea typeface="Roboto Mono"/>
                <a:cs typeface="Roboto Mono"/>
                <a:sym typeface="Roboto Mono"/>
              </a:rPr>
              <a:t>  "kind": "</a:t>
            </a:r>
            <a:r>
              <a:rPr lang="en-US" sz="1600" dirty="0" err="1">
                <a:solidFill>
                  <a:srgbClr val="1155CC"/>
                </a:solidFill>
                <a:latin typeface="Roboto Mono"/>
                <a:ea typeface="Roboto Mono"/>
                <a:cs typeface="Roboto Mono"/>
                <a:sym typeface="Roboto Mono"/>
              </a:rPr>
              <a:t>TokenReview</a:t>
            </a:r>
            <a:r>
              <a:rPr lang="en-US" sz="1600" dirty="0">
                <a:solidFill>
                  <a:srgbClr val="1155CC"/>
                </a:solidFill>
                <a:latin typeface="Roboto Mono"/>
                <a:ea typeface="Roboto Mono"/>
                <a:cs typeface="Roboto Mono"/>
                <a:sym typeface="Roboto Mono"/>
              </a:rPr>
              <a:t>",</a:t>
            </a:r>
          </a:p>
          <a:p>
            <a:pPr marL="0" lvl="0" indent="0">
              <a:spcBef>
                <a:spcPts val="0"/>
              </a:spcBef>
              <a:buNone/>
            </a:pPr>
            <a:r>
              <a:rPr lang="en-US" sz="1600" dirty="0">
                <a:solidFill>
                  <a:srgbClr val="1155CC"/>
                </a:solidFill>
                <a:latin typeface="Roboto Mono"/>
                <a:ea typeface="Roboto Mono"/>
                <a:cs typeface="Roboto Mono"/>
                <a:sym typeface="Roboto Mono"/>
              </a:rPr>
              <a:t>  "spec": {</a:t>
            </a:r>
          </a:p>
          <a:p>
            <a:pPr marL="0" lvl="0" indent="0">
              <a:spcBef>
                <a:spcPts val="0"/>
              </a:spcBef>
              <a:buNone/>
            </a:pPr>
            <a:r>
              <a:rPr lang="en-US" sz="1600" dirty="0">
                <a:solidFill>
                  <a:srgbClr val="1155CC"/>
                </a:solidFill>
                <a:latin typeface="Roboto Mono"/>
                <a:ea typeface="Roboto Mono"/>
                <a:cs typeface="Roboto Mono"/>
                <a:sym typeface="Roboto Mono"/>
              </a:rPr>
              <a:t>    "token": "(BEARERTOKEN)"</a:t>
            </a:r>
          </a:p>
          <a:p>
            <a:pPr marL="0" lvl="0" indent="0">
              <a:spcBef>
                <a:spcPts val="0"/>
              </a:spcBef>
              <a:buNone/>
            </a:pPr>
            <a:r>
              <a:rPr lang="en-US" sz="1600" dirty="0">
                <a:solidFill>
                  <a:srgbClr val="1155CC"/>
                </a:solidFill>
                <a:latin typeface="Roboto Mono"/>
                <a:ea typeface="Roboto Mono"/>
                <a:cs typeface="Roboto Mono"/>
                <a:sym typeface="Roboto Mono"/>
              </a:rPr>
              <a:t>  }</a:t>
            </a:r>
          </a:p>
          <a:p>
            <a:pPr marL="0" lvl="0" indent="0">
              <a:spcBef>
                <a:spcPts val="0"/>
              </a:spcBef>
              <a:buNone/>
            </a:pPr>
            <a:r>
              <a:rPr lang="en-US" sz="1600" dirty="0">
                <a:solidFill>
                  <a:srgbClr val="1155CC"/>
                </a:solidFill>
                <a:latin typeface="Roboto Mono"/>
                <a:ea typeface="Roboto Mono"/>
                <a:cs typeface="Roboto Mono"/>
                <a:sym typeface="Roboto Mono"/>
              </a:rPr>
              <a:t>}</a:t>
            </a:r>
            <a:endParaRPr sz="1600" dirty="0">
              <a:solidFill>
                <a:srgbClr val="1155CC"/>
              </a:solidFill>
              <a:latin typeface="Roboto Mono"/>
              <a:ea typeface="Roboto Mono"/>
              <a:cs typeface="Roboto Mono"/>
              <a:sym typeface="Roboto Mono"/>
            </a:endParaRPr>
          </a:p>
        </p:txBody>
      </p:sp>
    </p:spTree>
    <p:extLst>
      <p:ext uri="{BB962C8B-B14F-4D97-AF65-F5344CB8AC3E}">
        <p14:creationId xmlns:p14="http://schemas.microsoft.com/office/powerpoint/2010/main" val="2194363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52"/>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Architecture Overview</a:t>
            </a:r>
            <a:endParaRPr sz="3600"/>
          </a:p>
        </p:txBody>
      </p:sp>
      <p:sp>
        <p:nvSpPr>
          <p:cNvPr id="337" name="Google Shape;337;p52"/>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Networking</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Fundamental Networking Rules</a:t>
            </a:r>
            <a:endParaRPr/>
          </a:p>
        </p:txBody>
      </p:sp>
      <p:sp>
        <p:nvSpPr>
          <p:cNvPr id="387" name="Google Shape;387;p5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All containers within a pod can communicate with each other unimpeded.</a:t>
            </a:r>
            <a:endParaRPr sz="2400"/>
          </a:p>
          <a:p>
            <a:pPr marL="457200" lvl="0" indent="-381000" algn="l" rtl="0">
              <a:spcBef>
                <a:spcPts val="1000"/>
              </a:spcBef>
              <a:spcAft>
                <a:spcPts val="0"/>
              </a:spcAft>
              <a:buSzPts val="2400"/>
              <a:buChar char="●"/>
            </a:pPr>
            <a:r>
              <a:rPr lang="en" sz="2400"/>
              <a:t>All Pods can communicate with all other Pods without NAT. </a:t>
            </a:r>
            <a:endParaRPr sz="2400"/>
          </a:p>
          <a:p>
            <a:pPr marL="457200" lvl="0" indent="-381000" algn="l" rtl="0">
              <a:spcBef>
                <a:spcPts val="1000"/>
              </a:spcBef>
              <a:spcAft>
                <a:spcPts val="0"/>
              </a:spcAft>
              <a:buSzPts val="2400"/>
              <a:buChar char="●"/>
            </a:pPr>
            <a:r>
              <a:rPr lang="en" sz="2400"/>
              <a:t>All nodes can communicate with all Pods (and vice-versa) without NAT.</a:t>
            </a:r>
            <a:endParaRPr sz="2400"/>
          </a:p>
          <a:p>
            <a:pPr marL="457200" lvl="0" indent="-381000" algn="l" rtl="0">
              <a:spcBef>
                <a:spcPts val="1000"/>
              </a:spcBef>
              <a:spcAft>
                <a:spcPts val="1000"/>
              </a:spcAft>
              <a:buSzPts val="2400"/>
              <a:buChar char="●"/>
            </a:pPr>
            <a:r>
              <a:rPr lang="en" sz="2400"/>
              <a:t>The IP that a Pod sees itself as is the same IP that others see it as.</a:t>
            </a:r>
            <a:endParaRPr sz="2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n"/>
              <a:t>Fundamentals Applied </a:t>
            </a:r>
            <a:endParaRPr/>
          </a:p>
        </p:txBody>
      </p:sp>
      <p:sp>
        <p:nvSpPr>
          <p:cNvPr id="393" name="Google Shape;393;p5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Container-to-Container</a:t>
            </a:r>
            <a:endParaRPr b="1"/>
          </a:p>
          <a:p>
            <a:pPr marL="914400" lvl="1" indent="-381000" algn="l" rtl="0">
              <a:spcBef>
                <a:spcPts val="480"/>
              </a:spcBef>
              <a:spcAft>
                <a:spcPts val="0"/>
              </a:spcAft>
              <a:buSzPts val="2400"/>
              <a:buChar char="○"/>
            </a:pPr>
            <a:r>
              <a:rPr lang="en" sz="2400"/>
              <a:t>Containers within a pod exist within the </a:t>
            </a:r>
            <a:r>
              <a:rPr lang="en" sz="2400" b="1"/>
              <a:t>same network namespace</a:t>
            </a:r>
            <a:r>
              <a:rPr lang="en" sz="2400"/>
              <a:t> and share an IP.</a:t>
            </a:r>
            <a:endParaRPr sz="2400"/>
          </a:p>
          <a:p>
            <a:pPr marL="914400" lvl="1" indent="-381000" algn="l" rtl="0">
              <a:spcBef>
                <a:spcPts val="480"/>
              </a:spcBef>
              <a:spcAft>
                <a:spcPts val="0"/>
              </a:spcAft>
              <a:buSzPts val="2400"/>
              <a:buChar char="○"/>
            </a:pPr>
            <a:r>
              <a:rPr lang="en" sz="2400"/>
              <a:t>Enables intrapod communication over </a:t>
            </a:r>
            <a:r>
              <a:rPr lang="en" sz="2400" i="1"/>
              <a:t>localhost</a:t>
            </a:r>
            <a:r>
              <a:rPr lang="en" sz="2400"/>
              <a:t>. </a:t>
            </a:r>
            <a:endParaRPr/>
          </a:p>
          <a:p>
            <a:pPr marL="457200" lvl="0" indent="-419100" algn="l" rtl="0">
              <a:spcBef>
                <a:spcPts val="1000"/>
              </a:spcBef>
              <a:spcAft>
                <a:spcPts val="0"/>
              </a:spcAft>
              <a:buSzPts val="3000"/>
              <a:buChar char="●"/>
            </a:pPr>
            <a:r>
              <a:rPr lang="en" b="1"/>
              <a:t>Pod-to-Pod</a:t>
            </a:r>
            <a:endParaRPr b="1"/>
          </a:p>
          <a:p>
            <a:pPr marL="914400" lvl="1" indent="-381000" algn="l" rtl="0">
              <a:spcBef>
                <a:spcPts val="1000"/>
              </a:spcBef>
              <a:spcAft>
                <a:spcPts val="0"/>
              </a:spcAft>
              <a:buSzPts val="2400"/>
              <a:buChar char="○"/>
            </a:pPr>
            <a:r>
              <a:rPr lang="en"/>
              <a:t>Allocated </a:t>
            </a:r>
            <a:r>
              <a:rPr lang="en" sz="2400" b="1"/>
              <a:t>cluster unique IP</a:t>
            </a:r>
            <a:r>
              <a:rPr lang="en" sz="2400"/>
              <a:t> for the duration of its </a:t>
            </a:r>
            <a:r>
              <a:rPr lang="en"/>
              <a:t>life cycle</a:t>
            </a:r>
            <a:r>
              <a:rPr lang="en" sz="2400"/>
              <a:t>.</a:t>
            </a:r>
            <a:endParaRPr/>
          </a:p>
          <a:p>
            <a:pPr marL="914400" lvl="1" indent="-381000" algn="l" rtl="0">
              <a:spcBef>
                <a:spcPts val="0"/>
              </a:spcBef>
              <a:spcAft>
                <a:spcPts val="0"/>
              </a:spcAft>
              <a:buSzPts val="2400"/>
              <a:buChar char="○"/>
            </a:pPr>
            <a:r>
              <a:rPr lang="en"/>
              <a:t>P</a:t>
            </a:r>
            <a:r>
              <a:rPr lang="en" sz="2400"/>
              <a:t>ods themselves are fundamentally ephemeral. </a:t>
            </a: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Fundamentals Applied </a:t>
            </a:r>
            <a:endParaRPr/>
          </a:p>
        </p:txBody>
      </p:sp>
      <p:sp>
        <p:nvSpPr>
          <p:cNvPr id="399" name="Google Shape;399;p60"/>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 b="1"/>
              <a:t>Pod-to-Service</a:t>
            </a:r>
            <a:endParaRPr b="1"/>
          </a:p>
          <a:p>
            <a:pPr marL="914400" lvl="1" indent="-381000" algn="l" rtl="0">
              <a:spcBef>
                <a:spcPts val="480"/>
              </a:spcBef>
              <a:spcAft>
                <a:spcPts val="0"/>
              </a:spcAft>
              <a:buSzPts val="2400"/>
              <a:buChar char="○"/>
            </a:pPr>
            <a:r>
              <a:rPr lang="en" sz="2400"/>
              <a:t>managed by </a:t>
            </a:r>
            <a:r>
              <a:rPr lang="en" sz="2400" b="1"/>
              <a:t>kube-proxy</a:t>
            </a:r>
            <a:r>
              <a:rPr lang="en" sz="2400"/>
              <a:t> and given a </a:t>
            </a:r>
            <a:r>
              <a:rPr lang="en" sz="2400" b="1"/>
              <a:t>persistent cluster unique IP</a:t>
            </a:r>
            <a:endParaRPr/>
          </a:p>
          <a:p>
            <a:pPr marL="914400" lvl="1" indent="-381000" algn="l" rtl="0">
              <a:spcBef>
                <a:spcPts val="480"/>
              </a:spcBef>
              <a:spcAft>
                <a:spcPts val="0"/>
              </a:spcAft>
              <a:buSzPts val="2400"/>
              <a:buChar char="○"/>
            </a:pPr>
            <a:r>
              <a:rPr lang="en"/>
              <a:t>e</a:t>
            </a:r>
            <a:r>
              <a:rPr lang="en" sz="2400"/>
              <a:t>xists beyond a Pod’s lifecycle.</a:t>
            </a:r>
            <a:endParaRPr/>
          </a:p>
          <a:p>
            <a:pPr marL="457200" lvl="0" indent="-419100" algn="l" rtl="0">
              <a:spcBef>
                <a:spcPts val="600"/>
              </a:spcBef>
              <a:spcAft>
                <a:spcPts val="0"/>
              </a:spcAft>
              <a:buSzPts val="3000"/>
              <a:buChar char="●"/>
            </a:pPr>
            <a:r>
              <a:rPr lang="en" b="1"/>
              <a:t>External-to-Service</a:t>
            </a:r>
            <a:endParaRPr b="1"/>
          </a:p>
          <a:p>
            <a:pPr marL="914400" lvl="1" indent="-381000" algn="l" rtl="0">
              <a:spcBef>
                <a:spcPts val="1000"/>
              </a:spcBef>
              <a:spcAft>
                <a:spcPts val="0"/>
              </a:spcAft>
              <a:buSzPts val="2400"/>
              <a:buChar char="○"/>
            </a:pPr>
            <a:r>
              <a:rPr lang="en"/>
              <a:t>H</a:t>
            </a:r>
            <a:r>
              <a:rPr lang="en" sz="2400"/>
              <a:t>andled by </a:t>
            </a:r>
            <a:r>
              <a:rPr lang="en" sz="2400" b="1"/>
              <a:t>kube-proxy.</a:t>
            </a:r>
            <a:r>
              <a:rPr lang="en" sz="2400"/>
              <a:t> </a:t>
            </a:r>
            <a:endParaRPr sz="2400"/>
          </a:p>
          <a:p>
            <a:pPr marL="914400" lvl="1" indent="-381000" algn="l" rtl="0">
              <a:spcBef>
                <a:spcPts val="1000"/>
              </a:spcBef>
              <a:spcAft>
                <a:spcPts val="1000"/>
              </a:spcAft>
              <a:buSzPts val="2400"/>
              <a:buChar char="○"/>
            </a:pPr>
            <a:r>
              <a:rPr lang="en"/>
              <a:t>Works </a:t>
            </a:r>
            <a:r>
              <a:rPr lang="en" sz="2400"/>
              <a:t>in cooperation with a cloud provider or other external entity (load balancer).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75"/>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Concepts and Resources</a:t>
            </a:r>
            <a:endParaRPr/>
          </a:p>
          <a:p>
            <a:pPr marL="0" lvl="0" indent="0" algn="l" rtl="0">
              <a:spcBef>
                <a:spcPts val="0"/>
              </a:spcBef>
              <a:spcAft>
                <a:spcPts val="0"/>
              </a:spcAft>
              <a:buNone/>
            </a:pPr>
            <a:endParaRPr/>
          </a:p>
        </p:txBody>
      </p:sp>
      <p:sp>
        <p:nvSpPr>
          <p:cNvPr id="509" name="Google Shape;509;p75"/>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Core</a:t>
            </a:r>
            <a:endParaRPr dirty="0"/>
          </a:p>
          <a:p>
            <a:pPr marL="0" lvl="0" indent="0" algn="ctr" rtl="0">
              <a:spcBef>
                <a:spcPts val="0"/>
              </a:spcBef>
              <a:spcAft>
                <a:spcPts val="0"/>
              </a:spcAft>
              <a:buNone/>
            </a:pPr>
            <a:r>
              <a:rPr lang="en" dirty="0"/>
              <a:t>Objects and API</a:t>
            </a:r>
            <a:endParaRPr dirty="0"/>
          </a:p>
        </p:txBody>
      </p:sp>
      <p:sp>
        <p:nvSpPr>
          <p:cNvPr id="510" name="Google Shape;510;p75"/>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Namespaces</a:t>
            </a:r>
            <a:endParaRPr sz="2400"/>
          </a:p>
          <a:p>
            <a:pPr marL="457200" lvl="0" indent="-381000" algn="l" rtl="0">
              <a:spcBef>
                <a:spcPts val="0"/>
              </a:spcBef>
              <a:spcAft>
                <a:spcPts val="0"/>
              </a:spcAft>
              <a:buSzPts val="2400"/>
              <a:buChar char="●"/>
            </a:pPr>
            <a:r>
              <a:rPr lang="en" sz="2400"/>
              <a:t>Pods</a:t>
            </a:r>
            <a:endParaRPr sz="2400"/>
          </a:p>
          <a:p>
            <a:pPr marL="457200" lvl="0" indent="-381000" algn="l" rtl="0">
              <a:spcBef>
                <a:spcPts val="0"/>
              </a:spcBef>
              <a:spcAft>
                <a:spcPts val="0"/>
              </a:spcAft>
              <a:buSzPts val="2400"/>
              <a:buChar char="●"/>
            </a:pPr>
            <a:r>
              <a:rPr lang="en" sz="2400"/>
              <a:t>Labels</a:t>
            </a:r>
            <a:endParaRPr sz="2400"/>
          </a:p>
          <a:p>
            <a:pPr marL="457200" lvl="0" indent="-381000" algn="l" rtl="0">
              <a:spcBef>
                <a:spcPts val="0"/>
              </a:spcBef>
              <a:spcAft>
                <a:spcPts val="0"/>
              </a:spcAft>
              <a:buSzPts val="2400"/>
              <a:buChar char="●"/>
            </a:pPr>
            <a:r>
              <a:rPr lang="en" sz="2400"/>
              <a:t>Selectors</a:t>
            </a:r>
            <a:endParaRPr sz="2400"/>
          </a:p>
          <a:p>
            <a:pPr marL="457200" lvl="0" indent="-381000" algn="l" rtl="0">
              <a:spcBef>
                <a:spcPts val="0"/>
              </a:spcBef>
              <a:spcAft>
                <a:spcPts val="0"/>
              </a:spcAft>
              <a:buSzPts val="2400"/>
              <a:buChar char="●"/>
            </a:pPr>
            <a:r>
              <a:rPr lang="en" sz="2400"/>
              <a:t>Services</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Self Healing</a:t>
            </a:r>
            <a:endParaRPr/>
          </a:p>
        </p:txBody>
      </p:sp>
      <p:sp>
        <p:nvSpPr>
          <p:cNvPr id="138" name="Google Shape;138;p21"/>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Kubernetes will </a:t>
            </a:r>
            <a:r>
              <a:rPr lang="en" sz="2400" b="1"/>
              <a:t>ALWAYS</a:t>
            </a:r>
            <a:r>
              <a:rPr lang="en" sz="2400"/>
              <a:t> try and steer the cluster to its desired state.</a:t>
            </a:r>
            <a:endParaRPr sz="2400"/>
          </a:p>
          <a:p>
            <a:pPr marL="0" lvl="0" indent="0" algn="l" rtl="0">
              <a:spcBef>
                <a:spcPts val="600"/>
              </a:spcBef>
              <a:spcAft>
                <a:spcPts val="0"/>
              </a:spcAft>
              <a:buNone/>
            </a:pPr>
            <a:endParaRPr sz="2400"/>
          </a:p>
          <a:p>
            <a:pPr marL="457200" lvl="0" indent="-381000" algn="l" rtl="0">
              <a:spcBef>
                <a:spcPts val="600"/>
              </a:spcBef>
              <a:spcAft>
                <a:spcPts val="0"/>
              </a:spcAft>
              <a:buSzPts val="2400"/>
              <a:buChar char="●"/>
            </a:pPr>
            <a:r>
              <a:rPr lang="en" sz="2400" b="1"/>
              <a:t>Me:</a:t>
            </a:r>
            <a:r>
              <a:rPr lang="en" sz="2400"/>
              <a:t> “I want 3 healthy instances of redis to always be running.”</a:t>
            </a:r>
            <a:endParaRPr sz="2400"/>
          </a:p>
          <a:p>
            <a:pPr marL="457200" lvl="0" indent="-381000" algn="l" rtl="0">
              <a:spcBef>
                <a:spcPts val="0"/>
              </a:spcBef>
              <a:spcAft>
                <a:spcPts val="0"/>
              </a:spcAft>
              <a:buSzPts val="2400"/>
              <a:buChar char="●"/>
            </a:pPr>
            <a:r>
              <a:rPr lang="en" sz="2400" b="1"/>
              <a:t>Kubernetes:</a:t>
            </a:r>
            <a:r>
              <a:rPr lang="en" sz="2400"/>
              <a:t> “Okay, I’ll ensure there are always 3 instances up and running.”</a:t>
            </a:r>
            <a:endParaRPr sz="2400"/>
          </a:p>
          <a:p>
            <a:pPr marL="457200" lvl="0" indent="-381000" algn="l" rtl="0">
              <a:spcBef>
                <a:spcPts val="0"/>
              </a:spcBef>
              <a:spcAft>
                <a:spcPts val="0"/>
              </a:spcAft>
              <a:buSzPts val="2400"/>
              <a:buChar char="●"/>
            </a:pPr>
            <a:r>
              <a:rPr lang="en" sz="2400" b="1"/>
              <a:t>Kubernetes:</a:t>
            </a:r>
            <a:r>
              <a:rPr lang="en" sz="2400"/>
              <a:t> “Oh look, one has died. I’m going to attempt to spin up a new one.”</a:t>
            </a:r>
            <a:endParaRPr sz="2400"/>
          </a:p>
        </p:txBody>
      </p:sp>
    </p:spTree>
    <p:extLst>
      <p:ext uri="{BB962C8B-B14F-4D97-AF65-F5344CB8AC3E}">
        <p14:creationId xmlns:p14="http://schemas.microsoft.com/office/powerpoint/2010/main" val="4189832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7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Namespaces</a:t>
            </a:r>
            <a:endParaRPr/>
          </a:p>
        </p:txBody>
      </p:sp>
      <p:sp>
        <p:nvSpPr>
          <p:cNvPr id="527" name="Google Shape;527;p77"/>
          <p:cNvSpPr txBox="1">
            <a:spLocks noGrp="1"/>
          </p:cNvSpPr>
          <p:nvPr>
            <p:ph type="body" idx="1"/>
          </p:nvPr>
        </p:nvSpPr>
        <p:spPr>
          <a:xfrm>
            <a:off x="457200" y="1200150"/>
            <a:ext cx="8229600" cy="157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Namespaces are a logical cluster or environment, and are the primary method of partitioning a cluster or scoping access.</a:t>
            </a:r>
            <a:endParaRPr sz="2400"/>
          </a:p>
          <a:p>
            <a:pPr marL="0" lvl="0" indent="0" algn="l" rtl="0">
              <a:spcBef>
                <a:spcPts val="600"/>
              </a:spcBef>
              <a:spcAft>
                <a:spcPts val="0"/>
              </a:spcAft>
              <a:buNone/>
            </a:pPr>
            <a:endParaRPr/>
          </a:p>
        </p:txBody>
      </p:sp>
      <p:sp>
        <p:nvSpPr>
          <p:cNvPr id="528" name="Google Shape;528;p77"/>
          <p:cNvSpPr txBox="1">
            <a:spLocks noGrp="1"/>
          </p:cNvSpPr>
          <p:nvPr>
            <p:ph type="body" idx="2"/>
          </p:nvPr>
        </p:nvSpPr>
        <p:spPr>
          <a:xfrm>
            <a:off x="635575" y="2772950"/>
            <a:ext cx="2655600" cy="1712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Namespace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prod</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labels: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MyBigWebApp</a:t>
            </a:r>
            <a:br>
              <a:rPr lang="en" sz="1600">
                <a:solidFill>
                  <a:srgbClr val="1155CC"/>
                </a:solidFill>
                <a:latin typeface="Roboto Mono"/>
                <a:ea typeface="Roboto Mono"/>
                <a:cs typeface="Roboto Mono"/>
                <a:sym typeface="Roboto Mono"/>
              </a:rPr>
            </a:b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endParaRPr sz="14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
        <p:nvSpPr>
          <p:cNvPr id="529" name="Google Shape;529;p77"/>
          <p:cNvSpPr txBox="1">
            <a:spLocks noGrp="1"/>
          </p:cNvSpPr>
          <p:nvPr>
            <p:ph type="body" idx="2"/>
          </p:nvPr>
        </p:nvSpPr>
        <p:spPr>
          <a:xfrm>
            <a:off x="3716650" y="2772950"/>
            <a:ext cx="4724400" cy="1712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 kubectl get ns --show-labels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STATUS    AGE       LABELS</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default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kube-public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kube-system   Active    11h       &lt;none&gt;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prod          Active    6s        app=MyBigWebApp</a:t>
            </a:r>
            <a:endParaRPr sz="1200">
              <a:solidFill>
                <a:srgbClr val="274E13"/>
              </a:solidFill>
              <a:latin typeface="Roboto Mono"/>
              <a:ea typeface="Roboto Mono"/>
              <a:cs typeface="Roboto Mono"/>
              <a:sym typeface="Roboto Mon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8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Examples</a:t>
            </a:r>
            <a:endParaRPr/>
          </a:p>
        </p:txBody>
      </p:sp>
      <p:sp>
        <p:nvSpPr>
          <p:cNvPr id="552" name="Google Shape;552;p80"/>
          <p:cNvSpPr txBox="1">
            <a:spLocks noGrp="1"/>
          </p:cNvSpPr>
          <p:nvPr>
            <p:ph type="body" idx="2"/>
          </p:nvPr>
        </p:nvSpPr>
        <p:spPr>
          <a:xfrm>
            <a:off x="4692300" y="1213037"/>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SzPts val="1100"/>
              <a:buNone/>
            </a:pPr>
            <a:r>
              <a:rPr lang="en-US" sz="1400" dirty="0" err="1">
                <a:solidFill>
                  <a:srgbClr val="1155CC"/>
                </a:solidFill>
                <a:latin typeface="Roboto Mono"/>
                <a:ea typeface="Roboto Mono"/>
                <a:cs typeface="Roboto Mono"/>
                <a:sym typeface="Roboto Mono"/>
              </a:rPr>
              <a:t>apiVersion</a:t>
            </a:r>
            <a:r>
              <a:rPr lang="en-US" sz="1400" dirty="0">
                <a:solidFill>
                  <a:srgbClr val="1155CC"/>
                </a:solidFill>
                <a:latin typeface="Roboto Mono"/>
                <a:ea typeface="Roboto Mono"/>
                <a:cs typeface="Roboto Mono"/>
                <a:sym typeface="Roboto Mono"/>
              </a:rPr>
              <a:t>: </a:t>
            </a:r>
            <a:r>
              <a:rPr lang="en-US" sz="1400" dirty="0">
                <a:solidFill>
                  <a:srgbClr val="CC0000"/>
                </a:solidFill>
                <a:latin typeface="Roboto Mono"/>
                <a:ea typeface="Roboto Mono"/>
                <a:cs typeface="Roboto Mono"/>
                <a:sym typeface="Roboto Mono"/>
              </a:rPr>
              <a:t>v1</a:t>
            </a:r>
          </a:p>
          <a:p>
            <a:pPr marL="0" lvl="0" indent="0">
              <a:spcBef>
                <a:spcPts val="0"/>
              </a:spcBef>
              <a:buSzPts val="1100"/>
              <a:buNone/>
            </a:pPr>
            <a:r>
              <a:rPr lang="en-US" sz="1400" dirty="0">
                <a:solidFill>
                  <a:srgbClr val="1155CC"/>
                </a:solidFill>
                <a:latin typeface="Roboto Mono"/>
                <a:ea typeface="Roboto Mono"/>
                <a:cs typeface="Roboto Mono"/>
                <a:sym typeface="Roboto Mono"/>
              </a:rPr>
              <a:t>kind: </a:t>
            </a:r>
            <a:r>
              <a:rPr lang="en-US" sz="1400" dirty="0">
                <a:solidFill>
                  <a:srgbClr val="CC0000"/>
                </a:solidFill>
                <a:latin typeface="Roboto Mono"/>
                <a:ea typeface="Roboto Mono"/>
                <a:cs typeface="Roboto Mono"/>
                <a:sym typeface="Roboto Mono"/>
              </a:rPr>
              <a:t>Pod</a:t>
            </a:r>
          </a:p>
          <a:p>
            <a:pPr marL="0" lvl="0" indent="0">
              <a:spcBef>
                <a:spcPts val="0"/>
              </a:spcBef>
              <a:buSzPts val="1100"/>
              <a:buNone/>
            </a:pPr>
            <a:r>
              <a:rPr lang="en-US" sz="1400" dirty="0">
                <a:solidFill>
                  <a:srgbClr val="1155CC"/>
                </a:solidFill>
                <a:latin typeface="Roboto Mono"/>
                <a:ea typeface="Roboto Mono"/>
                <a:cs typeface="Roboto Mono"/>
                <a:sym typeface="Roboto Mono"/>
              </a:rPr>
              <a:t>metadata:</a:t>
            </a:r>
          </a:p>
          <a:p>
            <a:pPr marL="0" lvl="0" indent="0">
              <a:spcBef>
                <a:spcPts val="0"/>
              </a:spcBef>
              <a:buSzPts val="1100"/>
              <a:buNone/>
            </a:pPr>
            <a:r>
              <a:rPr lang="en-US" sz="1400" dirty="0">
                <a:solidFill>
                  <a:srgbClr val="1155CC"/>
                </a:solidFill>
                <a:latin typeface="Roboto Mono"/>
                <a:ea typeface="Roboto Mono"/>
                <a:cs typeface="Roboto Mono"/>
                <a:sym typeface="Roboto Mono"/>
              </a:rPr>
              <a:t>  name:</a:t>
            </a:r>
            <a:r>
              <a:rPr lang="en-US" sz="1400" dirty="0">
                <a:latin typeface="Roboto Mono"/>
                <a:ea typeface="Roboto Mono"/>
                <a:cs typeface="Roboto Mono"/>
                <a:sym typeface="Roboto Mono"/>
              </a:rPr>
              <a:t> </a:t>
            </a:r>
            <a:r>
              <a:rPr lang="en-US" sz="1400" dirty="0">
                <a:solidFill>
                  <a:srgbClr val="CC0000"/>
                </a:solidFill>
                <a:latin typeface="Roboto Mono"/>
                <a:ea typeface="Roboto Mono"/>
                <a:cs typeface="Roboto Mono"/>
                <a:sym typeface="Roboto Mono"/>
              </a:rPr>
              <a:t>pod-example</a:t>
            </a:r>
          </a:p>
          <a:p>
            <a:pPr marL="0" lvl="0" indent="0">
              <a:spcBef>
                <a:spcPts val="0"/>
              </a:spcBef>
              <a:buSzPts val="1100"/>
              <a:buNone/>
            </a:pPr>
            <a:r>
              <a:rPr lang="en-US" sz="1400" dirty="0">
                <a:solidFill>
                  <a:srgbClr val="1155CC"/>
                </a:solidFill>
                <a:latin typeface="Roboto Mono"/>
                <a:ea typeface="Roboto Mono"/>
                <a:cs typeface="Roboto Mono"/>
                <a:sym typeface="Roboto Mono"/>
              </a:rPr>
              <a:t>  labels:</a:t>
            </a:r>
            <a:br>
              <a:rPr lang="en-US" sz="1400" dirty="0">
                <a:solidFill>
                  <a:srgbClr val="1155CC"/>
                </a:solidFill>
                <a:latin typeface="Roboto Mono"/>
                <a:ea typeface="Roboto Mono"/>
                <a:cs typeface="Roboto Mono"/>
                <a:sym typeface="Roboto Mono"/>
              </a:rPr>
            </a:br>
            <a:r>
              <a:rPr lang="en-US" sz="1400" dirty="0">
                <a:solidFill>
                  <a:srgbClr val="1155CC"/>
                </a:solidFill>
                <a:latin typeface="Roboto Mono"/>
                <a:ea typeface="Roboto Mono"/>
                <a:cs typeface="Roboto Mono"/>
                <a:sym typeface="Roboto Mono"/>
              </a:rPr>
              <a:t>    app: </a:t>
            </a:r>
            <a:r>
              <a:rPr lang="en-US" sz="1400" dirty="0" err="1">
                <a:solidFill>
                  <a:srgbClr val="CC0000"/>
                </a:solidFill>
                <a:latin typeface="Roboto Mono"/>
                <a:ea typeface="Roboto Mono"/>
                <a:cs typeface="Roboto Mono"/>
                <a:sym typeface="Roboto Mono"/>
              </a:rPr>
              <a:t>nginx</a:t>
            </a:r>
            <a:endParaRPr lang="en-US" sz="1400" dirty="0">
              <a:solidFill>
                <a:srgbClr val="CC0000"/>
              </a:solidFill>
              <a:latin typeface="Roboto Mono"/>
              <a:ea typeface="Roboto Mono"/>
              <a:cs typeface="Roboto Mono"/>
              <a:sym typeface="Roboto Mono"/>
            </a:endParaRPr>
          </a:p>
          <a:p>
            <a:pPr marL="0" lvl="0" indent="0">
              <a:spcBef>
                <a:spcPts val="0"/>
              </a:spcBef>
              <a:buSzPts val="1100"/>
              <a:buNone/>
            </a:pPr>
            <a:r>
              <a:rPr lang="en-US" sz="1400" dirty="0">
                <a:solidFill>
                  <a:srgbClr val="1155CC"/>
                </a:solidFill>
                <a:latin typeface="Roboto Mono"/>
                <a:ea typeface="Roboto Mono"/>
                <a:cs typeface="Roboto Mono"/>
                <a:sym typeface="Roboto Mono"/>
              </a:rPr>
              <a:t>spec:</a:t>
            </a:r>
          </a:p>
          <a:p>
            <a:pPr marL="0" lvl="0" indent="0">
              <a:spcBef>
                <a:spcPts val="0"/>
              </a:spcBef>
              <a:buNone/>
            </a:pPr>
            <a:r>
              <a:rPr lang="en-US" sz="1400" dirty="0">
                <a:solidFill>
                  <a:srgbClr val="1155CC"/>
                </a:solidFill>
                <a:latin typeface="Roboto Mono"/>
                <a:ea typeface="Roboto Mono"/>
                <a:cs typeface="Roboto Mono"/>
                <a:sym typeface="Roboto Mono"/>
              </a:rPr>
              <a:t>  template:</a:t>
            </a:r>
            <a:endParaRPr lang="en-US" sz="1400" dirty="0">
              <a:solidFill>
                <a:srgbClr val="CC0000"/>
              </a:solidFill>
              <a:latin typeface="Roboto Mono"/>
              <a:ea typeface="Roboto Mono"/>
              <a:cs typeface="Roboto Mono"/>
              <a:sym typeface="Roboto Mono"/>
            </a:endParaRPr>
          </a:p>
          <a:p>
            <a:pPr marL="0" lvl="0" indent="0">
              <a:spcBef>
                <a:spcPts val="0"/>
              </a:spcBef>
              <a:buNone/>
            </a:pPr>
            <a:r>
              <a:rPr lang="en-US" sz="1400" dirty="0">
                <a:solidFill>
                  <a:srgbClr val="1155CC"/>
                </a:solidFill>
                <a:latin typeface="Roboto Mono"/>
                <a:ea typeface="Roboto Mono"/>
                <a:cs typeface="Roboto Mono"/>
                <a:sym typeface="Roboto Mono"/>
              </a:rPr>
              <a:t>    metadata:</a:t>
            </a:r>
            <a:endParaRPr lang="en-US" sz="1400" dirty="0">
              <a:solidFill>
                <a:srgbClr val="CC0000"/>
              </a:solidFill>
              <a:latin typeface="Roboto Mono"/>
              <a:ea typeface="Roboto Mono"/>
              <a:cs typeface="Roboto Mono"/>
              <a:sym typeface="Roboto Mono"/>
            </a:endParaRPr>
          </a:p>
          <a:p>
            <a:pPr marL="0" lvl="0" indent="0">
              <a:spcBef>
                <a:spcPts val="0"/>
              </a:spcBef>
              <a:buNone/>
            </a:pPr>
            <a:r>
              <a:rPr lang="en-US" sz="1400" dirty="0">
                <a:solidFill>
                  <a:srgbClr val="1155CC"/>
                </a:solidFill>
                <a:latin typeface="Roboto Mono"/>
                <a:ea typeface="Roboto Mono"/>
                <a:cs typeface="Roboto Mono"/>
                <a:sym typeface="Roboto Mono"/>
              </a:rPr>
              <a:t>      labels:</a:t>
            </a:r>
            <a:br>
              <a:rPr lang="en-US" sz="1400" dirty="0">
                <a:solidFill>
                  <a:srgbClr val="1155CC"/>
                </a:solidFill>
                <a:latin typeface="Roboto Mono"/>
                <a:ea typeface="Roboto Mono"/>
                <a:cs typeface="Roboto Mono"/>
                <a:sym typeface="Roboto Mono"/>
              </a:rPr>
            </a:br>
            <a:r>
              <a:rPr lang="en-US" sz="1400" dirty="0">
                <a:solidFill>
                  <a:srgbClr val="1155CC"/>
                </a:solidFill>
                <a:latin typeface="Roboto Mono"/>
                <a:ea typeface="Roboto Mono"/>
                <a:cs typeface="Roboto Mono"/>
                <a:sym typeface="Roboto Mono"/>
              </a:rPr>
              <a:t>        app: </a:t>
            </a:r>
            <a:r>
              <a:rPr lang="en-US" sz="1400" dirty="0" err="1">
                <a:solidFill>
                  <a:srgbClr val="CC0000"/>
                </a:solidFill>
                <a:latin typeface="Roboto Mono"/>
                <a:ea typeface="Roboto Mono"/>
                <a:cs typeface="Roboto Mono"/>
                <a:sym typeface="Roboto Mono"/>
              </a:rPr>
              <a:t>nginx</a:t>
            </a:r>
            <a:endParaRPr lang="en-US" sz="1400" dirty="0">
              <a:solidFill>
                <a:srgbClr val="CC0000"/>
              </a:solidFill>
              <a:latin typeface="Roboto Mono"/>
              <a:ea typeface="Roboto Mono"/>
              <a:cs typeface="Roboto Mono"/>
              <a:sym typeface="Roboto Mono"/>
            </a:endParaRPr>
          </a:p>
          <a:p>
            <a:pPr marL="0" lvl="0" indent="0">
              <a:spcBef>
                <a:spcPts val="0"/>
              </a:spcBef>
              <a:buNone/>
            </a:pPr>
            <a:r>
              <a:rPr lang="en-US" sz="1400" dirty="0">
                <a:solidFill>
                  <a:srgbClr val="1155CC"/>
                </a:solidFill>
                <a:latin typeface="Roboto Mono"/>
                <a:ea typeface="Roboto Mono"/>
                <a:cs typeface="Roboto Mono"/>
                <a:sym typeface="Roboto Mono"/>
              </a:rPr>
              <a:t>    spec:</a:t>
            </a:r>
          </a:p>
          <a:p>
            <a:pPr marL="0" lvl="0" indent="0">
              <a:spcBef>
                <a:spcPts val="0"/>
              </a:spcBef>
              <a:buNone/>
            </a:pPr>
            <a:r>
              <a:rPr lang="en-US" sz="1400" dirty="0">
                <a:solidFill>
                  <a:srgbClr val="1155CC"/>
                </a:solidFill>
                <a:latin typeface="Roboto Mono"/>
                <a:ea typeface="Roboto Mono"/>
                <a:cs typeface="Roboto Mono"/>
                <a:sym typeface="Roboto Mono"/>
              </a:rPr>
              <a:t>      containers:</a:t>
            </a:r>
          </a:p>
          <a:p>
            <a:pPr marL="0" lvl="0" indent="0">
              <a:spcBef>
                <a:spcPts val="0"/>
              </a:spcBef>
              <a:buNone/>
            </a:pPr>
            <a:r>
              <a:rPr lang="en-US" sz="1400" dirty="0">
                <a:solidFill>
                  <a:srgbClr val="1155CC"/>
                </a:solidFill>
                <a:latin typeface="Roboto Mono"/>
                <a:ea typeface="Roboto Mono"/>
                <a:cs typeface="Roboto Mono"/>
                <a:sym typeface="Roboto Mono"/>
              </a:rPr>
              <a:t>      - name: </a:t>
            </a:r>
            <a:r>
              <a:rPr lang="en-US" sz="1400" dirty="0" err="1">
                <a:solidFill>
                  <a:srgbClr val="CC0000"/>
                </a:solidFill>
                <a:latin typeface="Roboto Mono"/>
                <a:ea typeface="Roboto Mono"/>
                <a:cs typeface="Roboto Mono"/>
                <a:sym typeface="Roboto Mono"/>
              </a:rPr>
              <a:t>nginx</a:t>
            </a:r>
            <a:endParaRPr lang="en-US" sz="1400" dirty="0">
              <a:solidFill>
                <a:srgbClr val="CC0000"/>
              </a:solidFill>
              <a:latin typeface="Roboto Mono"/>
              <a:ea typeface="Roboto Mono"/>
              <a:cs typeface="Roboto Mono"/>
              <a:sym typeface="Roboto Mono"/>
            </a:endParaRPr>
          </a:p>
          <a:p>
            <a:pPr marL="0" lvl="0" indent="0">
              <a:spcBef>
                <a:spcPts val="0"/>
              </a:spcBef>
              <a:buNone/>
            </a:pPr>
            <a:r>
              <a:rPr lang="en-US" sz="1400" dirty="0">
                <a:solidFill>
                  <a:srgbClr val="1155CC"/>
                </a:solidFill>
                <a:latin typeface="Roboto Mono"/>
                <a:ea typeface="Roboto Mono"/>
                <a:cs typeface="Roboto Mono"/>
                <a:sym typeface="Roboto Mono"/>
              </a:rPr>
              <a:t>        image: </a:t>
            </a:r>
            <a:r>
              <a:rPr lang="en-US" sz="1400" dirty="0" err="1">
                <a:solidFill>
                  <a:srgbClr val="CC0000"/>
                </a:solidFill>
                <a:latin typeface="Roboto Mono"/>
                <a:ea typeface="Roboto Mono"/>
                <a:cs typeface="Roboto Mono"/>
                <a:sym typeface="Roboto Mono"/>
              </a:rPr>
              <a:t>nginx</a:t>
            </a:r>
            <a:endParaRPr lang="en-US" sz="1400" dirty="0"/>
          </a:p>
          <a:p>
            <a:pPr marL="0" lvl="0" indent="0" algn="l" rtl="0">
              <a:spcBef>
                <a:spcPts val="0"/>
              </a:spcBef>
              <a:spcAft>
                <a:spcPts val="0"/>
              </a:spcAft>
              <a:buClr>
                <a:schemeClr val="dk1"/>
              </a:buClr>
              <a:buSzPts val="1100"/>
              <a:buFont typeface="Arial"/>
              <a:buNone/>
            </a:pPr>
            <a:endParaRPr sz="800" dirty="0">
              <a:solidFill>
                <a:srgbClr val="CC0000"/>
              </a:solidFill>
            </a:endParaRPr>
          </a:p>
        </p:txBody>
      </p:sp>
      <p:sp>
        <p:nvSpPr>
          <p:cNvPr id="553" name="Google Shape;553;p80"/>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Pod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pod-example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containers: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8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Key Pod Container Attributes</a:t>
            </a:r>
            <a:endParaRPr/>
          </a:p>
        </p:txBody>
      </p:sp>
      <p:sp>
        <p:nvSpPr>
          <p:cNvPr id="559" name="Google Shape;559;p81"/>
          <p:cNvSpPr txBox="1">
            <a:spLocks noGrp="1"/>
          </p:cNvSpPr>
          <p:nvPr>
            <p:ph type="body" idx="1"/>
          </p:nvPr>
        </p:nvSpPr>
        <p:spPr>
          <a:xfrm>
            <a:off x="457200" y="1200150"/>
            <a:ext cx="45237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name </a:t>
            </a:r>
            <a:r>
              <a:rPr lang="en" sz="1800">
                <a:solidFill>
                  <a:srgbClr val="000000"/>
                </a:solidFill>
              </a:rPr>
              <a:t>- The name of the container</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image </a:t>
            </a:r>
            <a:r>
              <a:rPr lang="en" sz="1800">
                <a:solidFill>
                  <a:srgbClr val="000000"/>
                </a:solidFill>
              </a:rPr>
              <a:t>- The container image</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ports </a:t>
            </a:r>
            <a:r>
              <a:rPr lang="en" sz="1800">
                <a:solidFill>
                  <a:srgbClr val="000000"/>
                </a:solidFill>
              </a:rPr>
              <a:t>- array of ports to expose. Can be granted a friendly name and protocol may be specified</a:t>
            </a:r>
            <a:endParaRPr sz="1800">
              <a:solidFill>
                <a:srgbClr val="000000"/>
              </a:solidFill>
            </a:endParaRPr>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env </a:t>
            </a:r>
            <a:r>
              <a:rPr lang="en" sz="1800"/>
              <a:t>- array of environment variables</a:t>
            </a:r>
            <a:endParaRPr sz="1800"/>
          </a:p>
          <a:p>
            <a:pPr marL="457200" lvl="0" indent="-342900" algn="l" rtl="0">
              <a:spcBef>
                <a:spcPts val="1000"/>
              </a:spcBef>
              <a:spcAft>
                <a:spcPts val="0"/>
              </a:spcAft>
              <a:buClr>
                <a:srgbClr val="000000"/>
              </a:buClr>
              <a:buSzPts val="1800"/>
              <a:buFont typeface="Roboto Mono"/>
              <a:buChar char="●"/>
            </a:pPr>
            <a:r>
              <a:rPr lang="en" sz="1800">
                <a:solidFill>
                  <a:srgbClr val="1155CC"/>
                </a:solidFill>
                <a:latin typeface="Roboto Mono"/>
                <a:ea typeface="Roboto Mono"/>
                <a:cs typeface="Roboto Mono"/>
                <a:sym typeface="Roboto Mono"/>
              </a:rPr>
              <a:t>command</a:t>
            </a:r>
            <a:r>
              <a:rPr lang="en" sz="1800">
                <a:solidFill>
                  <a:srgbClr val="000000"/>
                </a:solidFill>
                <a:latin typeface="Roboto Mono"/>
                <a:ea typeface="Roboto Mono"/>
                <a:cs typeface="Roboto Mono"/>
                <a:sym typeface="Roboto Mono"/>
              </a:rPr>
              <a:t> - </a:t>
            </a:r>
            <a:r>
              <a:rPr lang="en" sz="1800">
                <a:solidFill>
                  <a:srgbClr val="000000"/>
                </a:solidFill>
              </a:rPr>
              <a:t>Entrypoint array (equiv to Docker </a:t>
            </a:r>
            <a:r>
              <a:rPr lang="en" sz="1800">
                <a:solidFill>
                  <a:srgbClr val="1155CC"/>
                </a:solidFill>
                <a:latin typeface="Roboto Mono"/>
                <a:ea typeface="Roboto Mono"/>
                <a:cs typeface="Roboto Mono"/>
                <a:sym typeface="Roboto Mono"/>
              </a:rPr>
              <a:t>ENTRYPOINT</a:t>
            </a:r>
            <a:r>
              <a:rPr lang="en" sz="1800">
                <a:solidFill>
                  <a:srgbClr val="000000"/>
                </a:solidFill>
              </a:rPr>
              <a:t>)</a:t>
            </a:r>
            <a:endParaRPr sz="1800">
              <a:solidFill>
                <a:srgbClr val="000000"/>
              </a:solidFill>
            </a:endParaRPr>
          </a:p>
          <a:p>
            <a:pPr marL="457200" lvl="0" indent="-342900" algn="l" rtl="0">
              <a:spcBef>
                <a:spcPts val="1000"/>
              </a:spcBef>
              <a:spcAft>
                <a:spcPts val="1000"/>
              </a:spcAft>
              <a:buClr>
                <a:srgbClr val="000000"/>
              </a:buClr>
              <a:buSzPts val="1800"/>
              <a:buFont typeface="Roboto Mono"/>
              <a:buChar char="●"/>
            </a:pPr>
            <a:r>
              <a:rPr lang="en" sz="1800">
                <a:solidFill>
                  <a:srgbClr val="1155CC"/>
                </a:solidFill>
                <a:latin typeface="Roboto Mono"/>
                <a:ea typeface="Roboto Mono"/>
                <a:cs typeface="Roboto Mono"/>
                <a:sym typeface="Roboto Mono"/>
              </a:rPr>
              <a:t>args</a:t>
            </a:r>
            <a:r>
              <a:rPr lang="en" sz="1800">
                <a:solidFill>
                  <a:srgbClr val="000000"/>
                </a:solidFill>
              </a:rPr>
              <a:t> - Arguments to pass to the command (equiv to Docker </a:t>
            </a:r>
            <a:r>
              <a:rPr lang="en" sz="1800">
                <a:solidFill>
                  <a:srgbClr val="1155CC"/>
                </a:solidFill>
                <a:latin typeface="Roboto Mono"/>
                <a:ea typeface="Roboto Mono"/>
                <a:cs typeface="Roboto Mono"/>
                <a:sym typeface="Roboto Mono"/>
              </a:rPr>
              <a:t>CMD</a:t>
            </a:r>
            <a:r>
              <a:rPr lang="en" sz="1800">
                <a:solidFill>
                  <a:srgbClr val="000000"/>
                </a:solidFill>
              </a:rPr>
              <a:t>)</a:t>
            </a:r>
            <a:endParaRPr sz="1800">
              <a:solidFill>
                <a:srgbClr val="000000"/>
              </a:solidFill>
            </a:endParaRPr>
          </a:p>
        </p:txBody>
      </p:sp>
      <p:sp>
        <p:nvSpPr>
          <p:cNvPr id="560" name="Google Shape;560;p81"/>
          <p:cNvSpPr txBox="1">
            <a:spLocks noGrp="1"/>
          </p:cNvSpPr>
          <p:nvPr>
            <p:ph type="body" idx="2"/>
          </p:nvPr>
        </p:nvSpPr>
        <p:spPr>
          <a:xfrm>
            <a:off x="4980800" y="1200150"/>
            <a:ext cx="37059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000000"/>
                </a:solidFill>
                <a:latin typeface="Roboto Mono"/>
                <a:ea typeface="Roboto Mono"/>
                <a:cs typeface="Roboto Mono"/>
                <a:sym typeface="Roboto Mono"/>
              </a:rPr>
              <a:t>Container</a:t>
            </a:r>
            <a:endParaRPr sz="2400">
              <a:solidFill>
                <a:srgbClr val="00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name: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image: </a:t>
            </a:r>
            <a:r>
              <a:rPr lang="en" sz="1600">
                <a:solidFill>
                  <a:srgbClr val="CC0000"/>
                </a:solidFill>
                <a:latin typeface="Roboto Mono"/>
                <a:ea typeface="Roboto Mono"/>
                <a:cs typeface="Roboto Mono"/>
                <a:sym typeface="Roboto Mono"/>
              </a:rPr>
              <a:t>nginx:stable-alpine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containerPort: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 </a:t>
            </a:r>
            <a:r>
              <a:rPr lang="en" sz="1600">
                <a:solidFill>
                  <a:srgbClr val="CC0000"/>
                </a:solidFill>
                <a:latin typeface="Roboto Mono"/>
                <a:ea typeface="Roboto Mono"/>
                <a:cs typeface="Roboto Mono"/>
                <a:sym typeface="Roboto Mono"/>
              </a:rPr>
              <a:t>http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env:</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name: </a:t>
            </a:r>
            <a:r>
              <a:rPr lang="en" sz="1600">
                <a:solidFill>
                  <a:srgbClr val="CC0000"/>
                </a:solidFill>
                <a:latin typeface="Roboto Mono"/>
                <a:ea typeface="Roboto Mono"/>
                <a:cs typeface="Roboto Mono"/>
                <a:sym typeface="Roboto Mono"/>
              </a:rPr>
              <a:t>MYVAR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value: </a:t>
            </a:r>
            <a:r>
              <a:rPr lang="en" sz="1600">
                <a:solidFill>
                  <a:srgbClr val="CC0000"/>
                </a:solidFill>
                <a:latin typeface="Roboto Mono"/>
                <a:ea typeface="Roboto Mono"/>
                <a:cs typeface="Roboto Mono"/>
                <a:sym typeface="Roboto Mono"/>
              </a:rPr>
              <a:t>isAwesome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command: </a:t>
            </a:r>
            <a:r>
              <a:rPr lang="en" sz="1600">
                <a:solidFill>
                  <a:srgbClr val="CC0000"/>
                </a:solidFill>
                <a:latin typeface="Roboto Mono"/>
                <a:ea typeface="Roboto Mono"/>
                <a:cs typeface="Roboto Mono"/>
                <a:sym typeface="Roboto Mono"/>
              </a:rPr>
              <a:t>[“/bin/sh”, “-c”]</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args: </a:t>
            </a:r>
            <a:r>
              <a:rPr lang="en" sz="1600">
                <a:solidFill>
                  <a:srgbClr val="CC0000"/>
                </a:solidFill>
                <a:latin typeface="Roboto Mono"/>
                <a:ea typeface="Roboto Mono"/>
                <a:cs typeface="Roboto Mono"/>
                <a:sym typeface="Roboto Mono"/>
              </a:rPr>
              <a:t>[“echo ${MYVAR}”]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60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 Template</a:t>
            </a:r>
            <a:endParaRPr/>
          </a:p>
        </p:txBody>
      </p:sp>
      <p:sp>
        <p:nvSpPr>
          <p:cNvPr id="706" name="Google Shape;706;p102"/>
          <p:cNvSpPr txBox="1">
            <a:spLocks noGrp="1"/>
          </p:cNvSpPr>
          <p:nvPr>
            <p:ph type="body" idx="1"/>
          </p:nvPr>
        </p:nvSpPr>
        <p:spPr>
          <a:xfrm>
            <a:off x="457200" y="1200150"/>
            <a:ext cx="8229600" cy="3769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dirty="0"/>
              <a:t>Workload Controllers manage instances of Pods based off a provided template.</a:t>
            </a:r>
            <a:endParaRPr sz="2400" dirty="0"/>
          </a:p>
          <a:p>
            <a:pPr marL="457200" lvl="0" indent="-381000" algn="l" rtl="0">
              <a:spcBef>
                <a:spcPts val="1000"/>
              </a:spcBef>
              <a:spcAft>
                <a:spcPts val="0"/>
              </a:spcAft>
              <a:buSzPts val="2400"/>
              <a:buChar char="●"/>
            </a:pPr>
            <a:r>
              <a:rPr lang="en" sz="2400" dirty="0"/>
              <a:t>Pod Templates are Pod specs with limited metadata.</a:t>
            </a:r>
            <a:endParaRPr sz="2400" dirty="0"/>
          </a:p>
          <a:p>
            <a:pPr marL="457200" lvl="0" indent="-381000" algn="l" rtl="0">
              <a:spcBef>
                <a:spcPts val="1000"/>
              </a:spcBef>
              <a:spcAft>
                <a:spcPts val="1000"/>
              </a:spcAft>
              <a:buSzPts val="2400"/>
              <a:buChar char="●"/>
            </a:pPr>
            <a:r>
              <a:rPr lang="en" sz="2400" dirty="0"/>
              <a:t>Controllers use</a:t>
            </a:r>
            <a:br>
              <a:rPr lang="en" sz="2400" dirty="0"/>
            </a:br>
            <a:r>
              <a:rPr lang="en" sz="2400" dirty="0"/>
              <a:t>Pod Templates to</a:t>
            </a:r>
            <a:br>
              <a:rPr lang="en" sz="2400" dirty="0"/>
            </a:br>
            <a:r>
              <a:rPr lang="en" sz="2400" dirty="0"/>
              <a:t>make actual pods. </a:t>
            </a:r>
            <a:endParaRPr sz="2400" dirty="0"/>
          </a:p>
        </p:txBody>
      </p:sp>
      <p:sp>
        <p:nvSpPr>
          <p:cNvPr id="707" name="Google Shape;707;p102"/>
          <p:cNvSpPr txBox="1"/>
          <p:nvPr/>
        </p:nvSpPr>
        <p:spPr>
          <a:xfrm>
            <a:off x="3560375" y="2736275"/>
            <a:ext cx="2524800" cy="2233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err="1">
                <a:solidFill>
                  <a:srgbClr val="1155CC"/>
                </a:solidFill>
                <a:latin typeface="Roboto Mono"/>
                <a:ea typeface="Roboto Mono"/>
                <a:cs typeface="Roboto Mono"/>
                <a:sym typeface="Roboto Mono"/>
              </a:rPr>
              <a:t>apiVersion</a:t>
            </a:r>
            <a:r>
              <a:rPr lang="en" dirty="0">
                <a:solidFill>
                  <a:srgbClr val="1155CC"/>
                </a:solidFill>
                <a:latin typeface="Roboto Mono"/>
                <a:ea typeface="Roboto Mono"/>
                <a:cs typeface="Roboto Mono"/>
                <a:sym typeface="Roboto Mono"/>
              </a:rPr>
              <a:t>: </a:t>
            </a:r>
            <a:r>
              <a:rPr lang="en" dirty="0">
                <a:solidFill>
                  <a:srgbClr val="CC0000"/>
                </a:solidFill>
                <a:latin typeface="Roboto Mono"/>
                <a:ea typeface="Roboto Mono"/>
                <a:cs typeface="Roboto Mono"/>
                <a:sym typeface="Roboto Mono"/>
              </a:rPr>
              <a:t>v1</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dirty="0">
                <a:solidFill>
                  <a:srgbClr val="1155CC"/>
                </a:solidFill>
                <a:latin typeface="Roboto Mono"/>
                <a:ea typeface="Roboto Mono"/>
                <a:cs typeface="Roboto Mono"/>
                <a:sym typeface="Roboto Mono"/>
              </a:rPr>
              <a:t>kind: </a:t>
            </a:r>
            <a:r>
              <a:rPr lang="en" dirty="0">
                <a:solidFill>
                  <a:srgbClr val="CC0000"/>
                </a:solidFill>
                <a:latin typeface="Roboto Mono"/>
                <a:ea typeface="Roboto Mono"/>
                <a:cs typeface="Roboto Mono"/>
                <a:sym typeface="Roboto Mono"/>
              </a:rPr>
              <a:t>Pod</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dirty="0">
                <a:solidFill>
                  <a:srgbClr val="1155CC"/>
                </a:solidFill>
                <a:latin typeface="Roboto Mono"/>
                <a:ea typeface="Roboto Mono"/>
                <a:cs typeface="Roboto Mono"/>
                <a:sym typeface="Roboto Mono"/>
              </a:rPr>
              <a:t>metadata:</a:t>
            </a:r>
            <a:endParaRPr dirty="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dirty="0">
                <a:solidFill>
                  <a:srgbClr val="1155CC"/>
                </a:solidFill>
                <a:latin typeface="Roboto Mono"/>
                <a:ea typeface="Roboto Mono"/>
                <a:cs typeface="Roboto Mono"/>
                <a:sym typeface="Roboto Mono"/>
              </a:rPr>
              <a:t>  name:</a:t>
            </a:r>
            <a:r>
              <a:rPr lang="en" dirty="0">
                <a:solidFill>
                  <a:schemeClr val="dk1"/>
                </a:solidFill>
                <a:latin typeface="Roboto Mono"/>
                <a:ea typeface="Roboto Mono"/>
                <a:cs typeface="Roboto Mono"/>
                <a:sym typeface="Roboto Mono"/>
              </a:rPr>
              <a:t> </a:t>
            </a:r>
            <a:r>
              <a:rPr lang="en" dirty="0">
                <a:solidFill>
                  <a:srgbClr val="CC0000"/>
                </a:solidFill>
                <a:latin typeface="Roboto Mono"/>
                <a:ea typeface="Roboto Mono"/>
                <a:cs typeface="Roboto Mono"/>
                <a:sym typeface="Roboto Mono"/>
              </a:rPr>
              <a:t>pod-example</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dirty="0">
                <a:solidFill>
                  <a:srgbClr val="1155CC"/>
                </a:solidFill>
                <a:latin typeface="Roboto Mono"/>
                <a:ea typeface="Roboto Mono"/>
                <a:cs typeface="Roboto Mono"/>
                <a:sym typeface="Roboto Mono"/>
              </a:rPr>
              <a:t>  labels:</a:t>
            </a:r>
            <a:br>
              <a:rPr lang="en" dirty="0">
                <a:solidFill>
                  <a:srgbClr val="1155CC"/>
                </a:solidFill>
                <a:latin typeface="Roboto Mono"/>
                <a:ea typeface="Roboto Mono"/>
                <a:cs typeface="Roboto Mono"/>
                <a:sym typeface="Roboto Mono"/>
              </a:rPr>
            </a:br>
            <a:r>
              <a:rPr lang="en" dirty="0">
                <a:solidFill>
                  <a:srgbClr val="1155CC"/>
                </a:solidFill>
                <a:latin typeface="Roboto Mono"/>
                <a:ea typeface="Roboto Mono"/>
                <a:cs typeface="Roboto Mono"/>
                <a:sym typeface="Roboto Mono"/>
              </a:rPr>
              <a:t>    app: </a:t>
            </a:r>
            <a:r>
              <a:rPr lang="en" dirty="0" err="1">
                <a:solidFill>
                  <a:srgbClr val="CC0000"/>
                </a:solidFill>
                <a:latin typeface="Roboto Mono"/>
                <a:ea typeface="Roboto Mono"/>
                <a:cs typeface="Roboto Mono"/>
                <a:sym typeface="Roboto Mono"/>
              </a:rPr>
              <a:t>nginx</a:t>
            </a:r>
            <a:endParaRPr lang="en"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US" dirty="0">
                <a:solidFill>
                  <a:srgbClr val="1155CC"/>
                </a:solidFill>
                <a:latin typeface="Roboto Mono"/>
                <a:ea typeface="Roboto Mono"/>
                <a:cs typeface="Roboto Mono"/>
                <a:sym typeface="Roboto Mono"/>
              </a:rPr>
              <a:t>spec:</a:t>
            </a:r>
          </a:p>
        </p:txBody>
      </p:sp>
      <p:sp>
        <p:nvSpPr>
          <p:cNvPr id="708" name="Google Shape;708;p102"/>
          <p:cNvSpPr txBox="1"/>
          <p:nvPr/>
        </p:nvSpPr>
        <p:spPr>
          <a:xfrm>
            <a:off x="6195900" y="2736275"/>
            <a:ext cx="2490900" cy="2233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template:</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metadata:</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labels:</a:t>
            </a:r>
            <a:br>
              <a:rPr lang="en" dirty="0">
                <a:solidFill>
                  <a:srgbClr val="1155CC"/>
                </a:solidFill>
                <a:latin typeface="Roboto Mono"/>
                <a:ea typeface="Roboto Mono"/>
                <a:cs typeface="Roboto Mono"/>
                <a:sym typeface="Roboto Mono"/>
              </a:rPr>
            </a:br>
            <a:r>
              <a:rPr lang="en" dirty="0">
                <a:solidFill>
                  <a:srgbClr val="1155CC"/>
                </a:solidFill>
                <a:latin typeface="Roboto Mono"/>
                <a:ea typeface="Roboto Mono"/>
                <a:cs typeface="Roboto Mono"/>
                <a:sym typeface="Roboto Mono"/>
              </a:rPr>
              <a:t>      app: </a:t>
            </a:r>
            <a:r>
              <a:rPr lang="en" dirty="0" err="1">
                <a:solidFill>
                  <a:srgbClr val="CC0000"/>
                </a:solidFill>
                <a:latin typeface="Roboto Mono"/>
                <a:ea typeface="Roboto Mono"/>
                <a:cs typeface="Roboto Mono"/>
                <a:sym typeface="Roboto Mono"/>
              </a:rPr>
              <a:t>nginx</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spec:</a:t>
            </a:r>
            <a:endParaRPr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containers:</a:t>
            </a:r>
            <a:endParaRPr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 name: </a:t>
            </a:r>
            <a:r>
              <a:rPr lang="en" dirty="0" err="1">
                <a:solidFill>
                  <a:srgbClr val="CC0000"/>
                </a:solidFill>
                <a:latin typeface="Roboto Mono"/>
                <a:ea typeface="Roboto Mono"/>
                <a:cs typeface="Roboto Mono"/>
                <a:sym typeface="Roboto Mono"/>
              </a:rPr>
              <a:t>nginx</a:t>
            </a:r>
            <a:endParaRPr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dirty="0">
                <a:solidFill>
                  <a:srgbClr val="1155CC"/>
                </a:solidFill>
                <a:latin typeface="Roboto Mono"/>
                <a:ea typeface="Roboto Mono"/>
                <a:cs typeface="Roboto Mono"/>
                <a:sym typeface="Roboto Mono"/>
              </a:rPr>
              <a:t>      image: </a:t>
            </a:r>
            <a:r>
              <a:rPr lang="en" dirty="0" err="1">
                <a:solidFill>
                  <a:srgbClr val="CC0000"/>
                </a:solidFill>
                <a:latin typeface="Roboto Mono"/>
                <a:ea typeface="Roboto Mono"/>
                <a:cs typeface="Roboto Mono"/>
                <a:sym typeface="Roboto Mono"/>
              </a:rPr>
              <a:t>nginx</a:t>
            </a:r>
            <a:endParaRPr dirty="0"/>
          </a:p>
        </p:txBody>
      </p:sp>
    </p:spTree>
    <p:extLst>
      <p:ext uri="{BB962C8B-B14F-4D97-AF65-F5344CB8AC3E}">
        <p14:creationId xmlns:p14="http://schemas.microsoft.com/office/powerpoint/2010/main" val="14190014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Labels</a:t>
            </a:r>
            <a:endParaRPr/>
          </a:p>
        </p:txBody>
      </p:sp>
      <p:sp>
        <p:nvSpPr>
          <p:cNvPr id="566" name="Google Shape;566;p82"/>
          <p:cNvSpPr txBox="1">
            <a:spLocks noGrp="1"/>
          </p:cNvSpPr>
          <p:nvPr>
            <p:ph type="body" idx="1"/>
          </p:nvPr>
        </p:nvSpPr>
        <p:spPr>
          <a:xfrm>
            <a:off x="457200" y="1200150"/>
            <a:ext cx="52953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key-value pairs that are used to identify, describe and group together related sets of objects or resources. </a:t>
            </a:r>
            <a:endParaRPr sz="2400"/>
          </a:p>
          <a:p>
            <a:pPr marL="457200" lvl="0" indent="-381000" algn="l" rtl="0">
              <a:spcBef>
                <a:spcPts val="1000"/>
              </a:spcBef>
              <a:spcAft>
                <a:spcPts val="0"/>
              </a:spcAft>
              <a:buSzPts val="2400"/>
              <a:buChar char="●"/>
            </a:pPr>
            <a:r>
              <a:rPr lang="en" sz="2400" b="1"/>
              <a:t>NOT</a:t>
            </a:r>
            <a:r>
              <a:rPr lang="en" sz="2400"/>
              <a:t> characteristic of uniqueness.</a:t>
            </a:r>
            <a:endParaRPr sz="2400"/>
          </a:p>
          <a:p>
            <a:pPr marL="457200" lvl="0" indent="-381000" algn="l" rtl="0">
              <a:spcBef>
                <a:spcPts val="1000"/>
              </a:spcBef>
              <a:spcAft>
                <a:spcPts val="0"/>
              </a:spcAft>
              <a:buSzPts val="2400"/>
              <a:buChar char="●"/>
            </a:pPr>
            <a:r>
              <a:rPr lang="en" sz="2400"/>
              <a:t>Have a strict syntax with a slightly limited character set*. </a:t>
            </a:r>
            <a:endParaRPr/>
          </a:p>
          <a:p>
            <a:pPr marL="0" lvl="0" indent="0" algn="l" rtl="0">
              <a:spcBef>
                <a:spcPts val="1000"/>
              </a:spcBef>
              <a:spcAft>
                <a:spcPts val="0"/>
              </a:spcAft>
              <a:buClr>
                <a:schemeClr val="dk1"/>
              </a:buClr>
              <a:buSzPts val="1100"/>
              <a:buFont typeface="Arial"/>
              <a:buNone/>
            </a:pPr>
            <a:endParaRPr sz="2400"/>
          </a:p>
        </p:txBody>
      </p:sp>
      <p:sp>
        <p:nvSpPr>
          <p:cNvPr id="567" name="Google Shape;567;p82"/>
          <p:cNvSpPr txBox="1"/>
          <p:nvPr/>
        </p:nvSpPr>
        <p:spPr>
          <a:xfrm>
            <a:off x="457200" y="4664875"/>
            <a:ext cx="4778700" cy="2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t>* </a:t>
            </a:r>
            <a:r>
              <a:rPr lang="en" sz="800" u="sng">
                <a:solidFill>
                  <a:schemeClr val="hlink"/>
                </a:solidFill>
                <a:hlinkClick r:id="rId3"/>
              </a:rPr>
              <a:t>https://kubernetes.io/docs/concepts/overview/working-with-objects/labels/#syntax-and-character-set</a:t>
            </a:r>
            <a:endParaRPr sz="800"/>
          </a:p>
          <a:p>
            <a:pPr marL="0" lvl="0" indent="0" algn="l" rtl="0">
              <a:spcBef>
                <a:spcPts val="0"/>
              </a:spcBef>
              <a:spcAft>
                <a:spcPts val="0"/>
              </a:spcAft>
              <a:buNone/>
            </a:pPr>
            <a:endParaRPr sz="800"/>
          </a:p>
        </p:txBody>
      </p:sp>
      <p:pic>
        <p:nvPicPr>
          <p:cNvPr id="568" name="Google Shape;568;p82"/>
          <p:cNvPicPr preferRelativeResize="0"/>
          <p:nvPr/>
        </p:nvPicPr>
        <p:blipFill>
          <a:blip r:embed="rId4">
            <a:alphaModFix/>
          </a:blip>
          <a:stretch>
            <a:fillRect/>
          </a:stretch>
        </p:blipFill>
        <p:spPr>
          <a:xfrm>
            <a:off x="5470550" y="1175341"/>
            <a:ext cx="2973294" cy="3775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FA2ABC-4547-894C-93CE-E3D6E73B7361}"/>
              </a:ext>
            </a:extLst>
          </p:cNvPr>
          <p:cNvSpPr>
            <a:spLocks noGrp="1"/>
          </p:cNvSpPr>
          <p:nvPr>
            <p:ph type="body" idx="1"/>
          </p:nvPr>
        </p:nvSpPr>
        <p:spPr>
          <a:xfrm>
            <a:off x="457200" y="1200150"/>
            <a:ext cx="8229600" cy="3725700"/>
          </a:xfrm>
        </p:spPr>
        <p:txBody>
          <a:bodyPr/>
          <a:lstStyle/>
          <a:p>
            <a:endParaRPr lang="en-US" dirty="0"/>
          </a:p>
        </p:txBody>
      </p:sp>
      <p:pic>
        <p:nvPicPr>
          <p:cNvPr id="6" name="Picture 5">
            <a:extLst>
              <a:ext uri="{FF2B5EF4-FFF2-40B4-BE49-F238E27FC236}">
                <a16:creationId xmlns:a16="http://schemas.microsoft.com/office/drawing/2014/main" id="{E494435C-008C-B741-AB9B-4C4BEC7982AA}"/>
              </a:ext>
            </a:extLst>
          </p:cNvPr>
          <p:cNvPicPr>
            <a:picLocks noChangeAspect="1"/>
          </p:cNvPicPr>
          <p:nvPr/>
        </p:nvPicPr>
        <p:blipFill>
          <a:blip r:embed="rId2"/>
          <a:stretch>
            <a:fillRect/>
          </a:stretch>
        </p:blipFill>
        <p:spPr>
          <a:xfrm>
            <a:off x="0" y="0"/>
            <a:ext cx="9144000" cy="5143499"/>
          </a:xfrm>
          <a:prstGeom prst="rect">
            <a:avLst/>
          </a:prstGeom>
        </p:spPr>
      </p:pic>
    </p:spTree>
    <p:extLst>
      <p:ext uri="{BB962C8B-B14F-4D97-AF65-F5344CB8AC3E}">
        <p14:creationId xmlns:p14="http://schemas.microsoft.com/office/powerpoint/2010/main" val="1620694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8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Selectors</a:t>
            </a:r>
            <a:endParaRPr/>
          </a:p>
        </p:txBody>
      </p:sp>
      <p:sp>
        <p:nvSpPr>
          <p:cNvPr id="581" name="Google Shape;581;p84"/>
          <p:cNvSpPr txBox="1">
            <a:spLocks noGrp="1"/>
          </p:cNvSpPr>
          <p:nvPr>
            <p:ph type="body" idx="1"/>
          </p:nvPr>
        </p:nvSpPr>
        <p:spPr>
          <a:xfrm>
            <a:off x="457200" y="1200150"/>
            <a:ext cx="42111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2400"/>
              <a:t>Selectors use labels to filter or select objects, and are used throughout Kubernetes.</a:t>
            </a:r>
            <a:endParaRPr/>
          </a:p>
        </p:txBody>
      </p:sp>
      <p:sp>
        <p:nvSpPr>
          <p:cNvPr id="582" name="Google Shape;582;p84"/>
          <p:cNvSpPr txBox="1">
            <a:spLocks noGrp="1"/>
          </p:cNvSpPr>
          <p:nvPr>
            <p:ph type="body" idx="1"/>
          </p:nvPr>
        </p:nvSpPr>
        <p:spPr>
          <a:xfrm>
            <a:off x="4909175" y="1244100"/>
            <a:ext cx="37776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Pod</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a:t>
            </a:r>
            <a:r>
              <a:rPr lang="en" sz="1400">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pod-label-example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app: </a:t>
            </a:r>
            <a:r>
              <a:rPr lang="en" sz="1400">
                <a:solidFill>
                  <a:srgbClr val="CC0000"/>
                </a:solidFill>
                <a:latin typeface="Roboto Mono"/>
                <a:ea typeface="Roboto Mono"/>
                <a:cs typeface="Roboto Mono"/>
                <a:sym typeface="Roboto Mono"/>
              </a:rPr>
              <a:t>nginx</a:t>
            </a:r>
            <a:br>
              <a:rPr lang="en" sz="1400">
                <a:solidFill>
                  <a:srgbClr val="1155CC"/>
                </a:solidFill>
                <a:latin typeface="Roboto Mono"/>
                <a:ea typeface="Roboto Mono"/>
                <a:cs typeface="Roboto Mono"/>
                <a:sym typeface="Roboto Mono"/>
              </a:rPr>
            </a:br>
            <a:r>
              <a:rPr lang="en" sz="1400">
                <a:solidFill>
                  <a:srgbClr val="1155CC"/>
                </a:solidFill>
                <a:latin typeface="Roboto Mono"/>
                <a:ea typeface="Roboto Mono"/>
                <a:cs typeface="Roboto Mono"/>
                <a:sym typeface="Roboto Mono"/>
              </a:rPr>
              <a:t>    env: </a:t>
            </a:r>
            <a:r>
              <a:rPr lang="en" sz="1400">
                <a:solidFill>
                  <a:srgbClr val="CC0000"/>
                </a:solidFill>
                <a:latin typeface="Roboto Mono"/>
                <a:ea typeface="Roboto Mono"/>
                <a:cs typeface="Roboto Mono"/>
                <a:sym typeface="Roboto Mono"/>
              </a:rPr>
              <a:t>prod</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containers: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 name: </a:t>
            </a:r>
            <a:r>
              <a:rPr lang="en" sz="1400">
                <a:solidFill>
                  <a:srgbClr val="CC0000"/>
                </a:solidFill>
                <a:latin typeface="Roboto Mono"/>
                <a:ea typeface="Roboto Mono"/>
                <a:cs typeface="Roboto Mono"/>
                <a:sym typeface="Roboto Mono"/>
              </a:rPr>
              <a:t>nginx</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image: </a:t>
            </a:r>
            <a:r>
              <a:rPr lang="en" sz="1400">
                <a:solidFill>
                  <a:srgbClr val="CC0000"/>
                </a:solidFill>
                <a:latin typeface="Roboto Mono"/>
                <a:ea typeface="Roboto Mono"/>
                <a:cs typeface="Roboto Mono"/>
                <a:sym typeface="Roboto Mono"/>
              </a:rPr>
              <a:t>nginx:stable-alpine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ports: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 containerPort: </a:t>
            </a:r>
            <a:r>
              <a:rPr lang="en" sz="1400">
                <a:solidFill>
                  <a:srgbClr val="CC0000"/>
                </a:solidFill>
                <a:latin typeface="Roboto Mono"/>
                <a:ea typeface="Roboto Mono"/>
                <a:cs typeface="Roboto Mono"/>
                <a:sym typeface="Roboto Mono"/>
              </a:rPr>
              <a:t>80</a:t>
            </a:r>
            <a:br>
              <a:rPr lang="en" sz="1400">
                <a:solidFill>
                  <a:srgbClr val="CC0000"/>
                </a:solidFill>
                <a:latin typeface="Roboto Mono"/>
                <a:ea typeface="Roboto Mono"/>
                <a:cs typeface="Roboto Mono"/>
                <a:sym typeface="Roboto Mono"/>
              </a:rPr>
            </a:b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nodeSelector: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gpu: </a:t>
            </a:r>
            <a:r>
              <a:rPr lang="en" sz="1400">
                <a:solidFill>
                  <a:srgbClr val="CC0000"/>
                </a:solidFill>
                <a:latin typeface="Roboto Mono"/>
                <a:ea typeface="Roboto Mono"/>
                <a:cs typeface="Roboto Mono"/>
                <a:sym typeface="Roboto Mono"/>
              </a:rPr>
              <a:t>nvidia</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5"/>
          <p:cNvSpPr txBox="1">
            <a:spLocks noGrp="1"/>
          </p:cNvSpPr>
          <p:nvPr>
            <p:ph type="body" idx="4294967295"/>
          </p:nvPr>
        </p:nvSpPr>
        <p:spPr>
          <a:xfrm>
            <a:off x="457200" y="1335675"/>
            <a:ext cx="2251500" cy="2226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name:</a:t>
            </a:r>
            <a:r>
              <a:rPr lang="en" sz="900">
                <a:latin typeface="Roboto Mono"/>
                <a:ea typeface="Roboto Mono"/>
                <a:cs typeface="Roboto Mono"/>
                <a:sym typeface="Roboto Mono"/>
              </a:rPr>
              <a:t> </a:t>
            </a:r>
            <a:r>
              <a:rPr lang="en" sz="900">
                <a:solidFill>
                  <a:srgbClr val="CC0000"/>
                </a:solidFill>
                <a:latin typeface="Roboto Mono"/>
                <a:ea typeface="Roboto Mono"/>
                <a:cs typeface="Roboto Mono"/>
                <a:sym typeface="Roboto Mono"/>
              </a:rPr>
              <a:t>pod-label-example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labels:</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app: </a:t>
            </a:r>
            <a:r>
              <a:rPr lang="en" sz="900">
                <a:solidFill>
                  <a:srgbClr val="CC0000"/>
                </a:solidFill>
                <a:latin typeface="Roboto Mono"/>
                <a:ea typeface="Roboto Mono"/>
                <a:cs typeface="Roboto Mono"/>
                <a:sym typeface="Roboto Mono"/>
              </a:rPr>
              <a:t>nginx</a:t>
            </a:r>
            <a:br>
              <a:rPr lang="en" sz="900">
                <a:solidFill>
                  <a:srgbClr val="1155CC"/>
                </a:solidFill>
                <a:latin typeface="Roboto Mono"/>
                <a:ea typeface="Roboto Mono"/>
                <a:cs typeface="Roboto Mono"/>
                <a:sym typeface="Roboto Mono"/>
              </a:rPr>
            </a:br>
            <a:r>
              <a:rPr lang="en" sz="900">
                <a:solidFill>
                  <a:srgbClr val="1155CC"/>
                </a:solidFill>
                <a:latin typeface="Roboto Mono"/>
                <a:ea typeface="Roboto Mono"/>
                <a:cs typeface="Roboto Mono"/>
                <a:sym typeface="Roboto Mono"/>
              </a:rPr>
              <a:t>    env: </a:t>
            </a:r>
            <a:r>
              <a:rPr lang="en" sz="900">
                <a:solidFill>
                  <a:srgbClr val="CC0000"/>
                </a:solidFill>
                <a:latin typeface="Roboto Mono"/>
                <a:ea typeface="Roboto Mono"/>
                <a:cs typeface="Roboto Mono"/>
                <a:sym typeface="Roboto Mono"/>
              </a:rPr>
              <a:t>prod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ports: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 containerPort: </a:t>
            </a:r>
            <a:r>
              <a:rPr lang="en" sz="900">
                <a:solidFill>
                  <a:srgbClr val="CC0000"/>
                </a:solidFill>
                <a:latin typeface="Roboto Mono"/>
                <a:ea typeface="Roboto Mono"/>
                <a:cs typeface="Roboto Mono"/>
                <a:sym typeface="Roboto Mono"/>
              </a:rPr>
              <a:t>80</a:t>
            </a:r>
            <a:br>
              <a:rPr lang="en" sz="900">
                <a:solidFill>
                  <a:srgbClr val="CC0000"/>
                </a:solidFill>
                <a:latin typeface="Roboto Mono"/>
                <a:ea typeface="Roboto Mono"/>
                <a:cs typeface="Roboto Mono"/>
                <a:sym typeface="Roboto Mono"/>
              </a:rPr>
            </a:br>
            <a:r>
              <a:rPr lang="en" sz="900">
                <a:solidFill>
                  <a:srgbClr val="CC0000"/>
                </a:solidFill>
                <a:latin typeface="Roboto Mono"/>
                <a:ea typeface="Roboto Mono"/>
                <a:cs typeface="Roboto Mono"/>
                <a:sym typeface="Roboto Mono"/>
              </a:rPr>
              <a:t>  </a:t>
            </a:r>
            <a:r>
              <a:rPr lang="en" sz="900">
                <a:solidFill>
                  <a:srgbClr val="1155CC"/>
                </a:solidFill>
                <a:latin typeface="Roboto Mono"/>
                <a:ea typeface="Roboto Mono"/>
                <a:cs typeface="Roboto Mono"/>
                <a:sym typeface="Roboto Mono"/>
              </a:rPr>
              <a:t>nodeSelector:</a:t>
            </a:r>
            <a:endParaRPr sz="9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900">
                <a:solidFill>
                  <a:srgbClr val="1155CC"/>
                </a:solidFill>
                <a:latin typeface="Roboto Mono"/>
                <a:ea typeface="Roboto Mono"/>
                <a:cs typeface="Roboto Mono"/>
                <a:sym typeface="Roboto Mono"/>
              </a:rPr>
              <a:t>    gpu: </a:t>
            </a:r>
            <a:r>
              <a:rPr lang="en" sz="900">
                <a:solidFill>
                  <a:srgbClr val="CC0000"/>
                </a:solidFill>
                <a:latin typeface="Roboto Mono"/>
                <a:ea typeface="Roboto Mono"/>
                <a:cs typeface="Roboto Mono"/>
                <a:sym typeface="Roboto Mono"/>
              </a:rPr>
              <a:t>nvidia</a:t>
            </a:r>
            <a:endParaRPr sz="900">
              <a:solidFill>
                <a:srgbClr val="CC0000"/>
              </a:solidFill>
              <a:latin typeface="Roboto Mono"/>
              <a:ea typeface="Roboto Mono"/>
              <a:cs typeface="Roboto Mono"/>
              <a:sym typeface="Roboto Mono"/>
            </a:endParaRPr>
          </a:p>
        </p:txBody>
      </p:sp>
      <p:pic>
        <p:nvPicPr>
          <p:cNvPr id="588" name="Google Shape;588;p85"/>
          <p:cNvPicPr preferRelativeResize="0"/>
          <p:nvPr/>
        </p:nvPicPr>
        <p:blipFill>
          <a:blip r:embed="rId3">
            <a:alphaModFix/>
          </a:blip>
          <a:stretch>
            <a:fillRect/>
          </a:stretch>
        </p:blipFill>
        <p:spPr>
          <a:xfrm>
            <a:off x="2740213" y="1120153"/>
            <a:ext cx="5946588" cy="3775321"/>
          </a:xfrm>
          <a:prstGeom prst="rect">
            <a:avLst/>
          </a:prstGeom>
          <a:noFill/>
          <a:ln>
            <a:noFill/>
          </a:ln>
        </p:spPr>
      </p:pic>
      <p:sp>
        <p:nvSpPr>
          <p:cNvPr id="589" name="Google Shape;589;p85"/>
          <p:cNvSpPr txBox="1">
            <a:spLocks noGrp="1"/>
          </p:cNvSpPr>
          <p:nvPr>
            <p:ph type="title" idx="4294967295"/>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000000"/>
                </a:solidFill>
              </a:rPr>
              <a:t>Selector Example</a:t>
            </a:r>
            <a:endParaRPr>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86"/>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t>Equality based </a:t>
            </a:r>
            <a:r>
              <a:rPr lang="en" sz="1800"/>
              <a:t>selectors allow for simple filtering (=,==, or !=).</a:t>
            </a:r>
            <a:endParaRPr sz="1800"/>
          </a:p>
        </p:txBody>
      </p:sp>
      <p:sp>
        <p:nvSpPr>
          <p:cNvPr id="595" name="Google Shape;595;p8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Selector Types</a:t>
            </a:r>
            <a:endParaRPr/>
          </a:p>
        </p:txBody>
      </p:sp>
      <p:sp>
        <p:nvSpPr>
          <p:cNvPr id="596" name="Google Shape;596;p86"/>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600"/>
              </a:spcBef>
              <a:spcAft>
                <a:spcPts val="0"/>
              </a:spcAft>
              <a:buNone/>
            </a:pPr>
            <a:r>
              <a:rPr lang="en" sz="1800" b="1"/>
              <a:t>Set-based </a:t>
            </a:r>
            <a:r>
              <a:rPr lang="en" sz="1800"/>
              <a:t>selectors</a:t>
            </a:r>
            <a:r>
              <a:rPr lang="en" sz="1800" b="1"/>
              <a:t> </a:t>
            </a:r>
            <a:r>
              <a:rPr lang="en" sz="1800"/>
              <a:t>are supported on a limited subset of objects. However, they provide a method of filtering on a set of values, and supports multiple operators including: </a:t>
            </a:r>
            <a:r>
              <a:rPr lang="en" sz="1800">
                <a:solidFill>
                  <a:srgbClr val="CC0000"/>
                </a:solidFill>
                <a:latin typeface="Roboto Mono"/>
                <a:ea typeface="Roboto Mono"/>
                <a:cs typeface="Roboto Mono"/>
                <a:sym typeface="Roboto Mono"/>
              </a:rPr>
              <a:t>in</a:t>
            </a:r>
            <a:r>
              <a:rPr lang="en" sz="1800"/>
              <a:t>, </a:t>
            </a:r>
            <a:r>
              <a:rPr lang="en" sz="1800">
                <a:solidFill>
                  <a:srgbClr val="CC0000"/>
                </a:solidFill>
                <a:latin typeface="Roboto Mono"/>
                <a:ea typeface="Roboto Mono"/>
                <a:cs typeface="Roboto Mono"/>
                <a:sym typeface="Roboto Mono"/>
              </a:rPr>
              <a:t>notin</a:t>
            </a:r>
            <a:r>
              <a:rPr lang="en" sz="1800"/>
              <a:t>, and </a:t>
            </a:r>
            <a:r>
              <a:rPr lang="en" sz="1800">
                <a:solidFill>
                  <a:srgbClr val="CC0000"/>
                </a:solidFill>
                <a:latin typeface="Roboto Mono"/>
                <a:ea typeface="Roboto Mono"/>
                <a:cs typeface="Roboto Mono"/>
                <a:sym typeface="Roboto Mono"/>
              </a:rPr>
              <a:t>exist</a:t>
            </a:r>
            <a:r>
              <a:rPr lang="en" sz="1800"/>
              <a:t>.  </a:t>
            </a:r>
            <a:endParaRPr sz="1800"/>
          </a:p>
        </p:txBody>
      </p:sp>
      <p:sp>
        <p:nvSpPr>
          <p:cNvPr id="597" name="Google Shape;597;p86"/>
          <p:cNvSpPr txBox="1">
            <a:spLocks noGrp="1"/>
          </p:cNvSpPr>
          <p:nvPr>
            <p:ph type="body" idx="1"/>
          </p:nvPr>
        </p:nvSpPr>
        <p:spPr>
          <a:xfrm>
            <a:off x="4991800" y="3171800"/>
            <a:ext cx="3312900" cy="1409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matchExpressions: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key: </a:t>
            </a:r>
            <a:r>
              <a:rPr lang="en" sz="1600">
                <a:solidFill>
                  <a:srgbClr val="CC0000"/>
                </a:solidFill>
                <a:latin typeface="Roboto Mono"/>
                <a:ea typeface="Roboto Mono"/>
                <a:cs typeface="Roboto Mono"/>
                <a:sym typeface="Roboto Mono"/>
              </a:rPr>
              <a:t>gpu</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operator: </a:t>
            </a:r>
            <a:r>
              <a:rPr lang="en" sz="1600">
                <a:solidFill>
                  <a:srgbClr val="CC0000"/>
                </a:solidFill>
                <a:latin typeface="Roboto Mono"/>
                <a:ea typeface="Roboto Mono"/>
                <a:cs typeface="Roboto Mono"/>
                <a:sym typeface="Roboto Mono"/>
              </a:rPr>
              <a:t>in</a:t>
            </a: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values: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
        <p:nvSpPr>
          <p:cNvPr id="598" name="Google Shape;598;p86"/>
          <p:cNvSpPr txBox="1">
            <a:spLocks noGrp="1"/>
          </p:cNvSpPr>
          <p:nvPr>
            <p:ph type="body" idx="1"/>
          </p:nvPr>
        </p:nvSpPr>
        <p:spPr>
          <a:xfrm>
            <a:off x="798000" y="3180650"/>
            <a:ext cx="3312900" cy="1392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matchLabels: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gpu: </a:t>
            </a:r>
            <a:r>
              <a:rPr lang="en" sz="1600">
                <a:solidFill>
                  <a:srgbClr val="CC0000"/>
                </a:solidFill>
                <a:latin typeface="Roboto Mono"/>
                <a:ea typeface="Roboto Mono"/>
                <a:cs typeface="Roboto Mono"/>
                <a:sym typeface="Roboto Mono"/>
              </a:rPr>
              <a:t>nvidia</a:t>
            </a:r>
            <a:endParaRPr sz="1600">
              <a:solidFill>
                <a:srgbClr val="CC0000"/>
              </a:solidFill>
              <a:latin typeface="Roboto Mono"/>
              <a:ea typeface="Roboto Mono"/>
              <a:cs typeface="Roboto Mono"/>
              <a:sym typeface="Roboto Mon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604" name="Google Shape;604;p8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b="1"/>
              <a:t>Unified method of accessing</a:t>
            </a:r>
            <a:r>
              <a:rPr lang="en" sz="2400"/>
              <a:t> the exposed workloads of Pods. </a:t>
            </a:r>
            <a:endParaRPr sz="2400"/>
          </a:p>
          <a:p>
            <a:pPr marL="457200" lvl="0" indent="-381000" algn="l" rtl="0">
              <a:spcBef>
                <a:spcPts val="1000"/>
              </a:spcBef>
              <a:spcAft>
                <a:spcPts val="0"/>
              </a:spcAft>
              <a:buSzPts val="2400"/>
              <a:buChar char="●"/>
            </a:pPr>
            <a:r>
              <a:rPr lang="en" sz="2400" b="1"/>
              <a:t>Durable resource </a:t>
            </a:r>
            <a:r>
              <a:rPr lang="en" sz="2400"/>
              <a:t>(unlike Pods) </a:t>
            </a:r>
            <a:endParaRPr sz="2400"/>
          </a:p>
          <a:p>
            <a:pPr marL="914400" lvl="1" indent="-381000" algn="l" rtl="0">
              <a:spcBef>
                <a:spcPts val="1000"/>
              </a:spcBef>
              <a:spcAft>
                <a:spcPts val="0"/>
              </a:spcAft>
              <a:buSzPts val="2400"/>
              <a:buChar char="○"/>
            </a:pPr>
            <a:r>
              <a:rPr lang="en"/>
              <a:t>static cluster-unique IP</a:t>
            </a:r>
            <a:endParaRPr/>
          </a:p>
          <a:p>
            <a:pPr marL="914400" lvl="1" indent="-381000" algn="l" rtl="0">
              <a:spcBef>
                <a:spcPts val="0"/>
              </a:spcBef>
              <a:spcAft>
                <a:spcPts val="0"/>
              </a:spcAft>
              <a:buSzPts val="2400"/>
              <a:buChar char="○"/>
            </a:pPr>
            <a:r>
              <a:rPr lang="en" sz="2400"/>
              <a:t>static namespaced DNS name</a:t>
            </a: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Clr>
                <a:schemeClr val="dk1"/>
              </a:buClr>
              <a:buSzPts val="1100"/>
              <a:buFont typeface="Arial"/>
              <a:buNone/>
            </a:pPr>
            <a:br>
              <a:rPr lang="en" sz="2400"/>
            </a:br>
            <a:br>
              <a:rPr lang="en" sz="2400"/>
            </a:br>
            <a:endParaRPr sz="2400"/>
          </a:p>
        </p:txBody>
      </p:sp>
      <p:sp>
        <p:nvSpPr>
          <p:cNvPr id="605" name="Google Shape;605;p87"/>
          <p:cNvSpPr txBox="1"/>
          <p:nvPr/>
        </p:nvSpPr>
        <p:spPr>
          <a:xfrm>
            <a:off x="457200" y="3533125"/>
            <a:ext cx="8229600" cy="479400"/>
          </a:xfrm>
          <a:prstGeom prst="rect">
            <a:avLst/>
          </a:prstGeom>
          <a:noFill/>
          <a:ln>
            <a:noFill/>
          </a:ln>
        </p:spPr>
        <p:txBody>
          <a:bodyPr spcFirstLastPara="1" wrap="square" lIns="91425" tIns="91425" rIns="91425" bIns="91425" anchor="ctr" anchorCtr="0">
            <a:noAutofit/>
          </a:bodyPr>
          <a:lstStyle/>
          <a:p>
            <a:pPr marL="0" lvl="0" indent="0" algn="ctr" rtl="0">
              <a:spcBef>
                <a:spcPts val="600"/>
              </a:spcBef>
              <a:spcAft>
                <a:spcPts val="0"/>
              </a:spcAft>
              <a:buClr>
                <a:schemeClr val="dk1"/>
              </a:buClr>
              <a:buSzPts val="1100"/>
              <a:buFont typeface="Arial"/>
              <a:buNone/>
            </a:pPr>
            <a:r>
              <a:rPr lang="en" sz="2200" b="1">
                <a:solidFill>
                  <a:srgbClr val="CC4125"/>
                </a:solidFill>
                <a:latin typeface="Roboto Mono"/>
                <a:ea typeface="Roboto Mono"/>
                <a:cs typeface="Roboto Mono"/>
                <a:sym typeface="Roboto Mono"/>
              </a:rPr>
              <a:t>&lt;service name&gt;</a:t>
            </a:r>
            <a:r>
              <a:rPr lang="en" sz="2200" b="1">
                <a:solidFill>
                  <a:schemeClr val="dk1"/>
                </a:solidFill>
                <a:latin typeface="Roboto Mono"/>
                <a:ea typeface="Roboto Mono"/>
                <a:cs typeface="Roboto Mono"/>
                <a:sym typeface="Roboto Mono"/>
              </a:rPr>
              <a:t>.</a:t>
            </a:r>
            <a:r>
              <a:rPr lang="en" sz="2200" b="1">
                <a:solidFill>
                  <a:srgbClr val="F6B26B"/>
                </a:solidFill>
                <a:latin typeface="Roboto Mono"/>
                <a:ea typeface="Roboto Mono"/>
                <a:cs typeface="Roboto Mono"/>
                <a:sym typeface="Roboto Mono"/>
              </a:rPr>
              <a:t>&lt;namespace&gt;</a:t>
            </a:r>
            <a:r>
              <a:rPr lang="en" sz="2200" b="1">
                <a:solidFill>
                  <a:schemeClr val="dk1"/>
                </a:solidFill>
                <a:latin typeface="Roboto Mono"/>
                <a:ea typeface="Roboto Mono"/>
                <a:cs typeface="Roboto Mono"/>
                <a:sym typeface="Roboto Mono"/>
              </a:rPr>
              <a:t>.svc.cluster.local</a:t>
            </a:r>
            <a:endParaRPr sz="22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7"/>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Couple </a:t>
            </a:r>
            <a:endParaRPr/>
          </a:p>
          <a:p>
            <a:pPr marL="0" lvl="0" indent="0" algn="ctr" rtl="0">
              <a:spcBef>
                <a:spcPts val="0"/>
              </a:spcBef>
              <a:spcAft>
                <a:spcPts val="0"/>
              </a:spcAft>
              <a:buNone/>
            </a:pPr>
            <a:r>
              <a:rPr lang="en"/>
              <a:t>Key Concepts...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611" name="Google Shape;611;p8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Target Pods using </a:t>
            </a:r>
            <a:r>
              <a:rPr lang="en" sz="2400" b="1"/>
              <a:t>equality based selectors</a:t>
            </a:r>
            <a:r>
              <a:rPr lang="en" sz="2400"/>
              <a:t>.</a:t>
            </a:r>
            <a:endParaRPr sz="2400"/>
          </a:p>
          <a:p>
            <a:pPr marL="457200" lvl="0" indent="-381000" algn="l" rtl="0">
              <a:spcBef>
                <a:spcPts val="1000"/>
              </a:spcBef>
              <a:spcAft>
                <a:spcPts val="0"/>
              </a:spcAft>
              <a:buSzPts val="2400"/>
              <a:buChar char="●"/>
            </a:pPr>
            <a:r>
              <a:rPr lang="en" sz="2400"/>
              <a:t>Uses </a:t>
            </a:r>
            <a:r>
              <a:rPr lang="en" sz="2400" b="1"/>
              <a:t>kube-proxy</a:t>
            </a:r>
            <a:r>
              <a:rPr lang="en" sz="2400"/>
              <a:t> to provide simple load-balancing.</a:t>
            </a:r>
            <a:endParaRPr sz="2400"/>
          </a:p>
          <a:p>
            <a:pPr marL="457200" lvl="0" indent="-381000" algn="l" rtl="0">
              <a:spcBef>
                <a:spcPts val="1000"/>
              </a:spcBef>
              <a:spcAft>
                <a:spcPts val="1000"/>
              </a:spcAft>
              <a:buSzPts val="2400"/>
              <a:buChar char="●"/>
            </a:pPr>
            <a:r>
              <a:rPr lang="en" sz="2400" b="1"/>
              <a:t>kube-proxy</a:t>
            </a:r>
            <a:r>
              <a:rPr lang="en" sz="2400"/>
              <a:t> acts as a daemon that creates </a:t>
            </a:r>
            <a:r>
              <a:rPr lang="en" sz="2400" b="1"/>
              <a:t>local entries</a:t>
            </a:r>
            <a:r>
              <a:rPr lang="en" sz="2400"/>
              <a:t> in the host’s iptables for every service. </a:t>
            </a:r>
            <a:endParaRPr sz="24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 Types</a:t>
            </a:r>
            <a:endParaRPr/>
          </a:p>
        </p:txBody>
      </p:sp>
      <p:sp>
        <p:nvSpPr>
          <p:cNvPr id="617" name="Google Shape;617;p8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There are 4 major service types:</a:t>
            </a:r>
            <a:endParaRPr/>
          </a:p>
          <a:p>
            <a:pPr marL="457200" lvl="0" indent="-419100" algn="l" rtl="0">
              <a:spcBef>
                <a:spcPts val="600"/>
              </a:spcBef>
              <a:spcAft>
                <a:spcPts val="0"/>
              </a:spcAft>
              <a:buSzPts val="3000"/>
              <a:buChar char="●"/>
            </a:pPr>
            <a:r>
              <a:rPr lang="en" b="1"/>
              <a:t>ClusterIP</a:t>
            </a:r>
            <a:r>
              <a:rPr lang="en"/>
              <a:t> (default)</a:t>
            </a:r>
            <a:endParaRPr/>
          </a:p>
          <a:p>
            <a:pPr marL="457200" lvl="0" indent="-419100" algn="l" rtl="0">
              <a:spcBef>
                <a:spcPts val="0"/>
              </a:spcBef>
              <a:spcAft>
                <a:spcPts val="0"/>
              </a:spcAft>
              <a:buSzPts val="3000"/>
              <a:buChar char="●"/>
            </a:pPr>
            <a:r>
              <a:rPr lang="en" b="1"/>
              <a:t>NodePort</a:t>
            </a:r>
            <a:endParaRPr b="1"/>
          </a:p>
          <a:p>
            <a:pPr marL="457200" lvl="0" indent="-419100" algn="l" rtl="0">
              <a:spcBef>
                <a:spcPts val="0"/>
              </a:spcBef>
              <a:spcAft>
                <a:spcPts val="0"/>
              </a:spcAft>
              <a:buSzPts val="3000"/>
              <a:buChar char="●"/>
            </a:pPr>
            <a:r>
              <a:rPr lang="en" b="1"/>
              <a:t>LoadBalancer</a:t>
            </a:r>
            <a:endParaRPr b="1"/>
          </a:p>
          <a:p>
            <a:pPr marL="457200" lvl="0" indent="-419100" algn="l" rtl="0">
              <a:spcBef>
                <a:spcPts val="0"/>
              </a:spcBef>
              <a:spcAft>
                <a:spcPts val="0"/>
              </a:spcAft>
              <a:buSzPts val="3000"/>
              <a:buChar char="●"/>
            </a:pPr>
            <a:r>
              <a:rPr lang="en" b="1"/>
              <a:t>ExternalName</a:t>
            </a:r>
            <a:endParaRPr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ClusterIP Service</a:t>
            </a:r>
            <a:endParaRPr/>
          </a:p>
        </p:txBody>
      </p:sp>
      <p:sp>
        <p:nvSpPr>
          <p:cNvPr id="623" name="Google Shape;623;p90"/>
          <p:cNvSpPr txBox="1">
            <a:spLocks noGrp="1"/>
          </p:cNvSpPr>
          <p:nvPr>
            <p:ph type="body" idx="1"/>
          </p:nvPr>
        </p:nvSpPr>
        <p:spPr>
          <a:xfrm>
            <a:off x="457200" y="1288125"/>
            <a:ext cx="4719000" cy="3637800"/>
          </a:xfrm>
          <a:prstGeom prst="rect">
            <a:avLst/>
          </a:prstGeom>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2400" b="1"/>
              <a:t>ClusterIP</a:t>
            </a:r>
            <a:r>
              <a:rPr lang="en" sz="2400"/>
              <a:t> services exposes a service on a strictly cluster internal virtual IP.</a:t>
            </a:r>
            <a:endParaRPr sz="1400">
              <a:solidFill>
                <a:srgbClr val="1155CC"/>
              </a:solidFill>
              <a:latin typeface="Roboto Mono"/>
              <a:ea typeface="Roboto Mono"/>
              <a:cs typeface="Roboto Mono"/>
              <a:sym typeface="Roboto Mono"/>
            </a:endParaRPr>
          </a:p>
        </p:txBody>
      </p:sp>
      <p:sp>
        <p:nvSpPr>
          <p:cNvPr id="624" name="Google Shape;624;p90"/>
          <p:cNvSpPr txBox="1">
            <a:spLocks noGrp="1"/>
          </p:cNvSpPr>
          <p:nvPr>
            <p:ph type="body" idx="1"/>
          </p:nvPr>
        </p:nvSpPr>
        <p:spPr>
          <a:xfrm>
            <a:off x="543030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pic>
        <p:nvPicPr>
          <p:cNvPr id="629" name="Google Shape;629;p91"/>
          <p:cNvPicPr preferRelativeResize="0"/>
          <p:nvPr/>
        </p:nvPicPr>
        <p:blipFill>
          <a:blip r:embed="rId3">
            <a:alphaModFix/>
          </a:blip>
          <a:stretch>
            <a:fillRect/>
          </a:stretch>
        </p:blipFill>
        <p:spPr>
          <a:xfrm>
            <a:off x="4709150" y="1041864"/>
            <a:ext cx="3977649" cy="3706060"/>
          </a:xfrm>
          <a:prstGeom prst="rect">
            <a:avLst/>
          </a:prstGeom>
          <a:noFill/>
          <a:ln>
            <a:noFill/>
          </a:ln>
        </p:spPr>
      </p:pic>
      <p:sp>
        <p:nvSpPr>
          <p:cNvPr id="630" name="Google Shape;630;p9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Cluster IP Service</a:t>
            </a:r>
            <a:endParaRPr>
              <a:solidFill>
                <a:schemeClr val="dk1"/>
              </a:solidFill>
            </a:endParaRPr>
          </a:p>
          <a:p>
            <a:pPr marL="0" lvl="0" indent="0" algn="l" rtl="0">
              <a:spcBef>
                <a:spcPts val="0"/>
              </a:spcBef>
              <a:spcAft>
                <a:spcPts val="0"/>
              </a:spcAft>
              <a:buNone/>
            </a:pPr>
            <a:endParaRPr/>
          </a:p>
        </p:txBody>
      </p:sp>
      <p:sp>
        <p:nvSpPr>
          <p:cNvPr id="631" name="Google Shape;631;p91"/>
          <p:cNvSpPr txBox="1"/>
          <p:nvPr/>
        </p:nvSpPr>
        <p:spPr>
          <a:xfrm>
            <a:off x="723050" y="1296150"/>
            <a:ext cx="3311400" cy="17397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Type:         ClusterIP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1200">
              <a:solidFill>
                <a:srgbClr val="783F04"/>
              </a:solidFill>
              <a:latin typeface="Roboto Mono"/>
              <a:ea typeface="Roboto Mono"/>
              <a:cs typeface="Roboto Mono"/>
              <a:sym typeface="Roboto Mono"/>
            </a:endParaRPr>
          </a:p>
        </p:txBody>
      </p:sp>
      <p:sp>
        <p:nvSpPr>
          <p:cNvPr id="632" name="Google Shape;632;p91"/>
          <p:cNvSpPr txBox="1">
            <a:spLocks noGrp="1"/>
          </p:cNvSpPr>
          <p:nvPr>
            <p:ph type="body" idx="4294967295"/>
          </p:nvPr>
        </p:nvSpPr>
        <p:spPr>
          <a:xfrm>
            <a:off x="723050" y="3791850"/>
            <a:ext cx="3986100" cy="6813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 nslookup example-prod.default.svc.cluster.local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example-prod.default.svc.cluster.local</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Address 1: 10.96.28.176 example-prod.default.svc.cluster.local</a:t>
            </a:r>
            <a:endParaRPr sz="800" b="1">
              <a:solidFill>
                <a:srgbClr val="783F04"/>
              </a:solidFill>
              <a:latin typeface="Roboto Mono"/>
              <a:ea typeface="Roboto Mono"/>
              <a:cs typeface="Roboto Mono"/>
              <a:sym typeface="Roboto Mono"/>
            </a:endParaRPr>
          </a:p>
        </p:txBody>
      </p:sp>
      <p:cxnSp>
        <p:nvCxnSpPr>
          <p:cNvPr id="633" name="Google Shape;633;p91"/>
          <p:cNvCxnSpPr>
            <a:stCxn id="632" idx="3"/>
          </p:cNvCxnSpPr>
          <p:nvPr/>
        </p:nvCxnSpPr>
        <p:spPr>
          <a:xfrm rot="10800000" flipH="1">
            <a:off x="4709150" y="4071300"/>
            <a:ext cx="417900" cy="61200"/>
          </a:xfrm>
          <a:prstGeom prst="straightConnector1">
            <a:avLst/>
          </a:prstGeom>
          <a:noFill/>
          <a:ln w="19050" cap="flat" cmpd="sng">
            <a:solidFill>
              <a:srgbClr val="000000"/>
            </a:solidFill>
            <a:prstDash val="solid"/>
            <a:round/>
            <a:headEnd type="none" w="med" len="med"/>
            <a:tailEnd type="stealth"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9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ClusterIP</a:t>
            </a:r>
            <a:r>
              <a:rPr lang="en" dirty="0"/>
              <a:t> Service Without Selector</a:t>
            </a:r>
            <a:endParaRPr dirty="0"/>
          </a:p>
        </p:txBody>
      </p:sp>
      <p:pic>
        <p:nvPicPr>
          <p:cNvPr id="5" name="Picture 4">
            <a:extLst>
              <a:ext uri="{FF2B5EF4-FFF2-40B4-BE49-F238E27FC236}">
                <a16:creationId xmlns:a16="http://schemas.microsoft.com/office/drawing/2014/main" id="{99A73CED-D861-DA4F-B483-298C2B259AEB}"/>
              </a:ext>
            </a:extLst>
          </p:cNvPr>
          <p:cNvPicPr>
            <a:picLocks noChangeAspect="1"/>
          </p:cNvPicPr>
          <p:nvPr/>
        </p:nvPicPr>
        <p:blipFill>
          <a:blip r:embed="rId3"/>
          <a:stretch>
            <a:fillRect/>
          </a:stretch>
        </p:blipFill>
        <p:spPr>
          <a:xfrm>
            <a:off x="4684834" y="1380880"/>
            <a:ext cx="3715708" cy="3393341"/>
          </a:xfrm>
          <a:prstGeom prst="rect">
            <a:avLst/>
          </a:prstGeom>
        </p:spPr>
      </p:pic>
      <p:pic>
        <p:nvPicPr>
          <p:cNvPr id="7" name="Picture 6">
            <a:extLst>
              <a:ext uri="{FF2B5EF4-FFF2-40B4-BE49-F238E27FC236}">
                <a16:creationId xmlns:a16="http://schemas.microsoft.com/office/drawing/2014/main" id="{28BE3A2C-BFCF-B542-9BB0-A6AB9587C3ED}"/>
              </a:ext>
            </a:extLst>
          </p:cNvPr>
          <p:cNvPicPr>
            <a:picLocks noChangeAspect="1"/>
          </p:cNvPicPr>
          <p:nvPr/>
        </p:nvPicPr>
        <p:blipFill>
          <a:blip r:embed="rId4"/>
          <a:stretch>
            <a:fillRect/>
          </a:stretch>
        </p:blipFill>
        <p:spPr>
          <a:xfrm>
            <a:off x="379046" y="1316891"/>
            <a:ext cx="3822175" cy="3457331"/>
          </a:xfrm>
          <a:prstGeom prst="rect">
            <a:avLst/>
          </a:prstGeom>
        </p:spPr>
      </p:pic>
    </p:spTree>
    <p:extLst>
      <p:ext uri="{BB962C8B-B14F-4D97-AF65-F5344CB8AC3E}">
        <p14:creationId xmlns:p14="http://schemas.microsoft.com/office/powerpoint/2010/main" val="1722337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9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NodePort Service</a:t>
            </a:r>
            <a:endParaRPr/>
          </a:p>
        </p:txBody>
      </p:sp>
      <p:sp>
        <p:nvSpPr>
          <p:cNvPr id="639" name="Google Shape;639;p92"/>
          <p:cNvSpPr txBox="1">
            <a:spLocks noGrp="1"/>
          </p:cNvSpPr>
          <p:nvPr>
            <p:ph type="body" idx="1"/>
          </p:nvPr>
        </p:nvSpPr>
        <p:spPr>
          <a:xfrm>
            <a:off x="457200" y="1288125"/>
            <a:ext cx="47124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NodePort </a:t>
            </a:r>
            <a:r>
              <a:rPr lang="en" sz="2400"/>
              <a:t>services extend the </a:t>
            </a:r>
            <a:r>
              <a:rPr lang="en" sz="2400" b="1"/>
              <a:t>ClusterIP </a:t>
            </a:r>
            <a:r>
              <a:rPr lang="en" sz="2400"/>
              <a:t>service.</a:t>
            </a:r>
            <a:endParaRPr sz="2400"/>
          </a:p>
          <a:p>
            <a:pPr marL="457200" lvl="0" indent="-381000" algn="l" rtl="0">
              <a:spcBef>
                <a:spcPts val="1000"/>
              </a:spcBef>
              <a:spcAft>
                <a:spcPts val="0"/>
              </a:spcAft>
              <a:buSzPts val="2400"/>
              <a:buChar char="●"/>
            </a:pPr>
            <a:r>
              <a:rPr lang="en" sz="2400"/>
              <a:t>Exposes a port on every node’s IP.</a:t>
            </a:r>
            <a:endParaRPr sz="2400"/>
          </a:p>
          <a:p>
            <a:pPr marL="457200" lvl="0" indent="-381000" algn="l" rtl="0">
              <a:spcBef>
                <a:spcPts val="1000"/>
              </a:spcBef>
              <a:spcAft>
                <a:spcPts val="1000"/>
              </a:spcAft>
              <a:buSzPts val="2400"/>
              <a:buChar char="●"/>
            </a:pPr>
            <a:r>
              <a:rPr lang="en" sz="2400"/>
              <a:t> Port can either be statically defined, or dynamically taken from a range between 30000-32767.</a:t>
            </a:r>
            <a:endParaRPr sz="1400">
              <a:solidFill>
                <a:srgbClr val="1155CC"/>
              </a:solidFill>
              <a:latin typeface="Roboto Mono"/>
              <a:ea typeface="Roboto Mono"/>
              <a:cs typeface="Roboto Mono"/>
              <a:sym typeface="Roboto Mono"/>
            </a:endParaRPr>
          </a:p>
        </p:txBody>
      </p:sp>
      <p:sp>
        <p:nvSpPr>
          <p:cNvPr id="640" name="Google Shape;640;p92"/>
          <p:cNvSpPr txBox="1">
            <a:spLocks noGrp="1"/>
          </p:cNvSpPr>
          <p:nvPr>
            <p:ph type="body" idx="1"/>
          </p:nvPr>
        </p:nvSpPr>
        <p:spPr>
          <a:xfrm>
            <a:off x="543030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NodePort</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 nodePort: </a:t>
            </a:r>
            <a:r>
              <a:rPr lang="en" sz="1600">
                <a:solidFill>
                  <a:srgbClr val="CC0000"/>
                </a:solidFill>
                <a:latin typeface="Roboto Mono"/>
                <a:ea typeface="Roboto Mono"/>
                <a:cs typeface="Roboto Mono"/>
                <a:sym typeface="Roboto Mono"/>
              </a:rPr>
              <a:t>32410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pic>
        <p:nvPicPr>
          <p:cNvPr id="645" name="Google Shape;645;p93"/>
          <p:cNvPicPr preferRelativeResize="0"/>
          <p:nvPr/>
        </p:nvPicPr>
        <p:blipFill>
          <a:blip r:embed="rId3">
            <a:alphaModFix/>
          </a:blip>
          <a:stretch>
            <a:fillRect/>
          </a:stretch>
        </p:blipFill>
        <p:spPr>
          <a:xfrm>
            <a:off x="457200" y="911268"/>
            <a:ext cx="5032223" cy="4272070"/>
          </a:xfrm>
          <a:prstGeom prst="rect">
            <a:avLst/>
          </a:prstGeom>
          <a:noFill/>
          <a:ln>
            <a:noFill/>
          </a:ln>
        </p:spPr>
      </p:pic>
      <p:sp>
        <p:nvSpPr>
          <p:cNvPr id="646" name="Google Shape;646;p9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NodePort Service</a:t>
            </a:r>
            <a:endParaRPr/>
          </a:p>
        </p:txBody>
      </p:sp>
      <p:sp>
        <p:nvSpPr>
          <p:cNvPr id="647" name="Google Shape;647;p93"/>
          <p:cNvSpPr txBox="1">
            <a:spLocks noGrp="1"/>
          </p:cNvSpPr>
          <p:nvPr>
            <p:ph type="body" idx="4294967295"/>
          </p:nvPr>
        </p:nvSpPr>
        <p:spPr>
          <a:xfrm>
            <a:off x="5569150" y="1605550"/>
            <a:ext cx="3184200" cy="1841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Name:         example-prod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Selector:     app=nginx,env=prod</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Type:         NodePort</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IP:           10.96.28.176</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Port:         &lt;unset&gt;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TargetPort:   80/TCP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NodePort:     &lt;unset&gt;  32410/TCP</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783F04"/>
                </a:solidFill>
                <a:latin typeface="Roboto Mono"/>
                <a:ea typeface="Roboto Mono"/>
                <a:cs typeface="Roboto Mono"/>
                <a:sym typeface="Roboto Mono"/>
              </a:rPr>
              <a:t>Endpoints:    10.255.16.3:80,</a:t>
            </a:r>
            <a:br>
              <a:rPr lang="en" sz="1200">
                <a:solidFill>
                  <a:srgbClr val="783F04"/>
                </a:solidFill>
                <a:latin typeface="Roboto Mono"/>
                <a:ea typeface="Roboto Mono"/>
                <a:cs typeface="Roboto Mono"/>
                <a:sym typeface="Roboto Mono"/>
              </a:rPr>
            </a:br>
            <a:r>
              <a:rPr lang="en" sz="1200">
                <a:solidFill>
                  <a:srgbClr val="783F04"/>
                </a:solidFill>
                <a:latin typeface="Roboto Mono"/>
                <a:ea typeface="Roboto Mono"/>
                <a:cs typeface="Roboto Mono"/>
                <a:sym typeface="Roboto Mono"/>
              </a:rPr>
              <a:t>              10.255.16.4:80</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9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LoadBalancer Service</a:t>
            </a:r>
            <a:endParaRPr/>
          </a:p>
        </p:txBody>
      </p:sp>
      <p:sp>
        <p:nvSpPr>
          <p:cNvPr id="653" name="Google Shape;653;p94"/>
          <p:cNvSpPr txBox="1">
            <a:spLocks noGrp="1"/>
          </p:cNvSpPr>
          <p:nvPr>
            <p:ph type="body" idx="1"/>
          </p:nvPr>
        </p:nvSpPr>
        <p:spPr>
          <a:xfrm>
            <a:off x="5430050" y="1288125"/>
            <a:ext cx="32565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LoadBalancer</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selector:</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app: </a:t>
            </a:r>
            <a:r>
              <a:rPr lang="en" sz="1600">
                <a:solidFill>
                  <a:srgbClr val="CC0000"/>
                </a:solidFill>
                <a:latin typeface="Roboto Mono"/>
                <a:ea typeface="Roboto Mono"/>
                <a:cs typeface="Roboto Mono"/>
                <a:sym typeface="Roboto Mono"/>
              </a:rPr>
              <a:t>nginx</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env: </a:t>
            </a:r>
            <a:r>
              <a:rPr lang="en" sz="1600">
                <a:solidFill>
                  <a:srgbClr val="CC0000"/>
                </a:solidFill>
                <a:latin typeface="Roboto Mono"/>
                <a:ea typeface="Roboto Mono"/>
                <a:cs typeface="Roboto Mono"/>
                <a:sym typeface="Roboto Mono"/>
              </a:rPr>
              <a:t>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ports:</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protocol: </a:t>
            </a:r>
            <a:r>
              <a:rPr lang="en" sz="1600">
                <a:solidFill>
                  <a:srgbClr val="CC0000"/>
                </a:solidFill>
                <a:latin typeface="Roboto Mono"/>
                <a:ea typeface="Roboto Mono"/>
                <a:cs typeface="Roboto Mono"/>
                <a:sym typeface="Roboto Mono"/>
              </a:rPr>
              <a:t>TCP</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targetPort: </a:t>
            </a:r>
            <a:r>
              <a:rPr lang="en" sz="1600">
                <a:solidFill>
                  <a:srgbClr val="CC0000"/>
                </a:solidFill>
                <a:latin typeface="Roboto Mono"/>
                <a:ea typeface="Roboto Mono"/>
                <a:cs typeface="Roboto Mono"/>
                <a:sym typeface="Roboto Mono"/>
              </a:rPr>
              <a:t>80</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a:t>
            </a:r>
            <a:endParaRPr sz="1600">
              <a:solidFill>
                <a:srgbClr val="1155CC"/>
              </a:solidFill>
              <a:latin typeface="Roboto Mono"/>
              <a:ea typeface="Roboto Mono"/>
              <a:cs typeface="Roboto Mono"/>
              <a:sym typeface="Roboto Mono"/>
            </a:endParaRPr>
          </a:p>
        </p:txBody>
      </p:sp>
      <p:sp>
        <p:nvSpPr>
          <p:cNvPr id="654" name="Google Shape;654;p94"/>
          <p:cNvSpPr txBox="1">
            <a:spLocks noGrp="1"/>
          </p:cNvSpPr>
          <p:nvPr>
            <p:ph type="body" idx="1"/>
          </p:nvPr>
        </p:nvSpPr>
        <p:spPr>
          <a:xfrm>
            <a:off x="457200" y="1288125"/>
            <a:ext cx="46278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LoadBalancer </a:t>
            </a:r>
            <a:r>
              <a:rPr lang="en" sz="2400"/>
              <a:t>services extend </a:t>
            </a:r>
            <a:r>
              <a:rPr lang="en" sz="2400" b="1"/>
              <a:t>NodePort.</a:t>
            </a:r>
            <a:r>
              <a:rPr lang="en" sz="2400"/>
              <a:t> </a:t>
            </a:r>
            <a:endParaRPr sz="2400"/>
          </a:p>
          <a:p>
            <a:pPr marL="457200" lvl="0" indent="-381000" algn="l" rtl="0">
              <a:spcBef>
                <a:spcPts val="1000"/>
              </a:spcBef>
              <a:spcAft>
                <a:spcPts val="1000"/>
              </a:spcAft>
              <a:buSzPts val="2400"/>
              <a:buChar char="●"/>
            </a:pPr>
            <a:r>
              <a:rPr lang="en" sz="2400"/>
              <a:t>Works in conjunction with an external system to map a cluster external IP to the exposed service.</a:t>
            </a:r>
            <a:endParaRPr sz="1400">
              <a:solidFill>
                <a:srgbClr val="1155C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60" name="Google Shape;660;p9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LoadBalancer Service</a:t>
            </a:r>
            <a:endParaRPr/>
          </a:p>
        </p:txBody>
      </p:sp>
      <p:pic>
        <p:nvPicPr>
          <p:cNvPr id="3" name="Picture 2">
            <a:extLst>
              <a:ext uri="{FF2B5EF4-FFF2-40B4-BE49-F238E27FC236}">
                <a16:creationId xmlns:a16="http://schemas.microsoft.com/office/drawing/2014/main" id="{DF09AB11-354C-D740-B5AE-54889DB22C4E}"/>
              </a:ext>
            </a:extLst>
          </p:cNvPr>
          <p:cNvPicPr>
            <a:picLocks noChangeAspect="1"/>
          </p:cNvPicPr>
          <p:nvPr/>
        </p:nvPicPr>
        <p:blipFill>
          <a:blip r:embed="rId3"/>
          <a:stretch>
            <a:fillRect/>
          </a:stretch>
        </p:blipFill>
        <p:spPr>
          <a:xfrm>
            <a:off x="2199821" y="852854"/>
            <a:ext cx="4744357" cy="4290646"/>
          </a:xfrm>
          <a:prstGeom prst="rect">
            <a:avLst/>
          </a:prstGeom>
        </p:spPr>
      </p:pic>
    </p:spTree>
    <p:extLst>
      <p:ext uri="{BB962C8B-B14F-4D97-AF65-F5344CB8AC3E}">
        <p14:creationId xmlns:p14="http://schemas.microsoft.com/office/powerpoint/2010/main" val="356165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pic>
        <p:nvPicPr>
          <p:cNvPr id="659" name="Google Shape;659;p95"/>
          <p:cNvPicPr preferRelativeResize="0"/>
          <p:nvPr/>
        </p:nvPicPr>
        <p:blipFill>
          <a:blip r:embed="rId3">
            <a:alphaModFix/>
          </a:blip>
          <a:stretch>
            <a:fillRect/>
          </a:stretch>
        </p:blipFill>
        <p:spPr>
          <a:xfrm>
            <a:off x="82975" y="930159"/>
            <a:ext cx="5949801" cy="4288754"/>
          </a:xfrm>
          <a:prstGeom prst="rect">
            <a:avLst/>
          </a:prstGeom>
          <a:noFill/>
          <a:ln>
            <a:noFill/>
          </a:ln>
        </p:spPr>
      </p:pic>
      <p:sp>
        <p:nvSpPr>
          <p:cNvPr id="660" name="Google Shape;660;p95"/>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LoadBalancer Service</a:t>
            </a:r>
            <a:endParaRPr/>
          </a:p>
        </p:txBody>
      </p:sp>
      <p:sp>
        <p:nvSpPr>
          <p:cNvPr id="661" name="Google Shape;661;p95"/>
          <p:cNvSpPr txBox="1">
            <a:spLocks noGrp="1"/>
          </p:cNvSpPr>
          <p:nvPr>
            <p:ph type="body" idx="4294967295"/>
          </p:nvPr>
        </p:nvSpPr>
        <p:spPr>
          <a:xfrm>
            <a:off x="5907625" y="1655550"/>
            <a:ext cx="2966400" cy="2062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Name:         example-prod</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Selector:     app=nginx,env=prod</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Type:         LoadBalancer</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783F04"/>
                </a:solidFill>
                <a:latin typeface="Roboto Mono"/>
                <a:ea typeface="Roboto Mono"/>
                <a:cs typeface="Roboto Mono"/>
                <a:sym typeface="Roboto Mono"/>
              </a:rPr>
              <a:t>IP:           10.96.28.176</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LoadBalancer</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Ingress:      172.17.18.43</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Port:         &lt;unset&gt;  80/TCP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TargetPort:   80/TCP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NodePort:     &lt;unset&gt;  32410/TCP</a:t>
            </a:r>
            <a:endParaRPr sz="11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783F04"/>
                </a:solidFill>
                <a:latin typeface="Roboto Mono"/>
                <a:ea typeface="Roboto Mono"/>
                <a:cs typeface="Roboto Mono"/>
                <a:sym typeface="Roboto Mono"/>
              </a:rPr>
              <a:t>Endpoints:    10.255.16.3:80,</a:t>
            </a:r>
            <a:br>
              <a:rPr lang="en" sz="1100">
                <a:solidFill>
                  <a:srgbClr val="783F04"/>
                </a:solidFill>
                <a:latin typeface="Roboto Mono"/>
                <a:ea typeface="Roboto Mono"/>
                <a:cs typeface="Roboto Mono"/>
                <a:sym typeface="Roboto Mono"/>
              </a:rPr>
            </a:br>
            <a:r>
              <a:rPr lang="en" sz="1100">
                <a:solidFill>
                  <a:srgbClr val="783F04"/>
                </a:solidFill>
                <a:latin typeface="Roboto Mono"/>
                <a:ea typeface="Roboto Mono"/>
                <a:cs typeface="Roboto Mono"/>
                <a:sym typeface="Roboto Mono"/>
              </a:rPr>
              <a:t>              10.255.16.4:80</a:t>
            </a:r>
            <a:endParaRPr sz="1100">
              <a:solidFill>
                <a:srgbClr val="783F04"/>
              </a:solidFill>
              <a:latin typeface="Roboto Mono"/>
              <a:ea typeface="Roboto Mono"/>
              <a:cs typeface="Roboto Mono"/>
              <a:sym typeface="Roboto Mon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Pods</a:t>
            </a:r>
            <a:endParaRPr/>
          </a:p>
        </p:txBody>
      </p:sp>
      <p:sp>
        <p:nvSpPr>
          <p:cNvPr id="183" name="Google Shape;183;p28"/>
          <p:cNvSpPr txBox="1">
            <a:spLocks noGrp="1"/>
          </p:cNvSpPr>
          <p:nvPr>
            <p:ph type="body" idx="1"/>
          </p:nvPr>
        </p:nvSpPr>
        <p:spPr>
          <a:xfrm>
            <a:off x="457200" y="1200150"/>
            <a:ext cx="5406600" cy="37257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Char char="●"/>
            </a:pPr>
            <a:r>
              <a:rPr lang="en" b="1" dirty="0"/>
              <a:t>Atomic unit</a:t>
            </a:r>
            <a:r>
              <a:rPr lang="en" dirty="0"/>
              <a:t> or smallest “</a:t>
            </a:r>
            <a:r>
              <a:rPr lang="en" i="1" dirty="0"/>
              <a:t>unit of </a:t>
            </a:r>
            <a:r>
              <a:rPr lang="en" i="1" dirty="0" err="1"/>
              <a:t>work</a:t>
            </a:r>
            <a:r>
              <a:rPr lang="en" dirty="0" err="1"/>
              <a:t>”of</a:t>
            </a:r>
            <a:r>
              <a:rPr lang="en" dirty="0"/>
              <a:t> Kubernetes.</a:t>
            </a:r>
            <a:endParaRPr dirty="0"/>
          </a:p>
          <a:p>
            <a:pPr marL="457200" lvl="0" indent="-419100" algn="l" rtl="0">
              <a:spcBef>
                <a:spcPts val="1000"/>
              </a:spcBef>
              <a:spcAft>
                <a:spcPts val="1000"/>
              </a:spcAft>
              <a:buSzPts val="3000"/>
              <a:buChar char="●"/>
            </a:pPr>
            <a:r>
              <a:rPr lang="en" dirty="0"/>
              <a:t>Pods are </a:t>
            </a:r>
            <a:r>
              <a:rPr lang="en" b="1" dirty="0"/>
              <a:t>one or MORE containers</a:t>
            </a:r>
            <a:r>
              <a:rPr lang="en" dirty="0"/>
              <a:t> that share volumes and namespace.</a:t>
            </a:r>
          </a:p>
          <a:p>
            <a:pPr marL="457200" lvl="0" indent="-419100" algn="l" rtl="0">
              <a:spcBef>
                <a:spcPts val="1000"/>
              </a:spcBef>
              <a:spcAft>
                <a:spcPts val="1000"/>
              </a:spcAft>
              <a:buSzPts val="3000"/>
              <a:buChar char="●"/>
            </a:pPr>
            <a:r>
              <a:rPr lang="en-US" b="1" dirty="0"/>
              <a:t>They are also ephemeral!</a:t>
            </a:r>
            <a:endParaRPr b="1" dirty="0"/>
          </a:p>
        </p:txBody>
      </p:sp>
      <p:pic>
        <p:nvPicPr>
          <p:cNvPr id="184" name="Google Shape;184;p28"/>
          <p:cNvPicPr preferRelativeResize="0"/>
          <p:nvPr/>
        </p:nvPicPr>
        <p:blipFill>
          <a:blip r:embed="rId3">
            <a:alphaModFix/>
          </a:blip>
          <a:stretch>
            <a:fillRect/>
          </a:stretch>
        </p:blipFill>
        <p:spPr>
          <a:xfrm>
            <a:off x="5981611" y="1219675"/>
            <a:ext cx="2903465" cy="368664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ExternalName Service</a:t>
            </a:r>
            <a:endParaRPr/>
          </a:p>
        </p:txBody>
      </p:sp>
      <p:sp>
        <p:nvSpPr>
          <p:cNvPr id="667" name="Google Shape;667;p96"/>
          <p:cNvSpPr txBox="1">
            <a:spLocks noGrp="1"/>
          </p:cNvSpPr>
          <p:nvPr>
            <p:ph type="body" idx="1"/>
          </p:nvPr>
        </p:nvSpPr>
        <p:spPr>
          <a:xfrm>
            <a:off x="4980800" y="1288125"/>
            <a:ext cx="37059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apiVersion: </a:t>
            </a:r>
            <a:r>
              <a:rPr lang="en" sz="1600">
                <a:solidFill>
                  <a:srgbClr val="CC0000"/>
                </a:solidFill>
                <a:latin typeface="Roboto Mono"/>
                <a:ea typeface="Roboto Mono"/>
                <a:cs typeface="Roboto Mono"/>
                <a:sym typeface="Roboto Mono"/>
              </a:rPr>
              <a:t>v1</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kind: </a:t>
            </a:r>
            <a:r>
              <a:rPr lang="en" sz="1600">
                <a:solidFill>
                  <a:srgbClr val="CC0000"/>
                </a:solidFill>
                <a:latin typeface="Roboto Mono"/>
                <a:ea typeface="Roboto Mono"/>
                <a:cs typeface="Roboto Mono"/>
                <a:sym typeface="Roboto Mono"/>
              </a:rPr>
              <a:t>Service</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metadata:</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name:</a:t>
            </a:r>
            <a:r>
              <a:rPr lang="en" sz="1600">
                <a:latin typeface="Roboto Mono"/>
                <a:ea typeface="Roboto Mono"/>
                <a:cs typeface="Roboto Mono"/>
                <a:sym typeface="Roboto Mono"/>
              </a:rPr>
              <a:t> </a:t>
            </a:r>
            <a:r>
              <a:rPr lang="en" sz="1600">
                <a:solidFill>
                  <a:srgbClr val="CC0000"/>
                </a:solidFill>
                <a:latin typeface="Roboto Mono"/>
                <a:ea typeface="Roboto Mono"/>
                <a:cs typeface="Roboto Mono"/>
                <a:sym typeface="Roboto Mono"/>
              </a:rPr>
              <a:t>example-prod</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  type: </a:t>
            </a:r>
            <a:r>
              <a:rPr lang="en" sz="1600">
                <a:solidFill>
                  <a:srgbClr val="CC0000"/>
                </a:solidFill>
                <a:latin typeface="Roboto Mono"/>
                <a:ea typeface="Roboto Mono"/>
                <a:cs typeface="Roboto Mono"/>
                <a:sym typeface="Roboto Mono"/>
              </a:rPr>
              <a:t>ExternalName</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1155CC"/>
                </a:solidFill>
                <a:latin typeface="Roboto Mono"/>
                <a:ea typeface="Roboto Mono"/>
                <a:cs typeface="Roboto Mono"/>
                <a:sym typeface="Roboto Mono"/>
              </a:rPr>
              <a:t>spec:</a:t>
            </a:r>
            <a:endParaRPr sz="16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1155CC"/>
                </a:solidFill>
                <a:latin typeface="Roboto Mono"/>
                <a:ea typeface="Roboto Mono"/>
                <a:cs typeface="Roboto Mono"/>
                <a:sym typeface="Roboto Mono"/>
              </a:rPr>
              <a:t>  externalName: </a:t>
            </a:r>
            <a:r>
              <a:rPr lang="en" sz="1600">
                <a:solidFill>
                  <a:srgbClr val="CC0000"/>
                </a:solidFill>
                <a:latin typeface="Roboto Mono"/>
                <a:ea typeface="Roboto Mono"/>
                <a:cs typeface="Roboto Mono"/>
                <a:sym typeface="Roboto Mono"/>
              </a:rPr>
              <a:t>example.com</a:t>
            </a:r>
            <a:endParaRPr sz="16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
        <p:nvSpPr>
          <p:cNvPr id="668" name="Google Shape;668;p96"/>
          <p:cNvSpPr txBox="1">
            <a:spLocks noGrp="1"/>
          </p:cNvSpPr>
          <p:nvPr>
            <p:ph type="body" idx="1"/>
          </p:nvPr>
        </p:nvSpPr>
        <p:spPr>
          <a:xfrm>
            <a:off x="457200" y="1288125"/>
            <a:ext cx="4237200" cy="3637800"/>
          </a:xfrm>
          <a:prstGeom prst="rect">
            <a:avLst/>
          </a:prstGeom>
          <a:ln>
            <a:noFill/>
          </a:ln>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b="1"/>
              <a:t>ExternalName</a:t>
            </a:r>
            <a:r>
              <a:rPr lang="en" sz="2400"/>
              <a:t> is used to reference endpoints </a:t>
            </a:r>
            <a:r>
              <a:rPr lang="en" sz="2400" b="1"/>
              <a:t>OUTSIDE</a:t>
            </a:r>
            <a:r>
              <a:rPr lang="en" sz="2400"/>
              <a:t> the cluster.</a:t>
            </a:r>
            <a:endParaRPr sz="2400"/>
          </a:p>
          <a:p>
            <a:pPr marL="457200" lvl="0" indent="-381000" algn="l" rtl="0">
              <a:spcBef>
                <a:spcPts val="1000"/>
              </a:spcBef>
              <a:spcAft>
                <a:spcPts val="1000"/>
              </a:spcAft>
              <a:buSzPts val="2400"/>
              <a:buChar char="●"/>
            </a:pPr>
            <a:r>
              <a:rPr lang="en" sz="2400"/>
              <a:t>Creates an internal </a:t>
            </a:r>
            <a:r>
              <a:rPr lang="en" sz="2400" b="1"/>
              <a:t>CNAME </a:t>
            </a:r>
            <a:r>
              <a:rPr lang="en" sz="2400"/>
              <a:t>DNS entry that aliases another.</a:t>
            </a:r>
            <a:endParaRPr sz="2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Ingress – Name Based Routing</a:t>
            </a:r>
            <a:endParaRPr dirty="0"/>
          </a:p>
        </p:txBody>
      </p:sp>
      <p:sp>
        <p:nvSpPr>
          <p:cNvPr id="667" name="Google Shape;667;p96"/>
          <p:cNvSpPr txBox="1">
            <a:spLocks noGrp="1"/>
          </p:cNvSpPr>
          <p:nvPr>
            <p:ph type="body" idx="1"/>
          </p:nvPr>
        </p:nvSpPr>
        <p:spPr>
          <a:xfrm>
            <a:off x="4980800" y="1288125"/>
            <a:ext cx="37059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None/>
            </a:pPr>
            <a:r>
              <a:rPr lang="en-US" sz="1000" dirty="0" err="1">
                <a:solidFill>
                  <a:srgbClr val="1155CC"/>
                </a:solidFill>
                <a:latin typeface="Roboto Mono"/>
                <a:ea typeface="Roboto Mono"/>
                <a:cs typeface="Roboto Mono"/>
                <a:sym typeface="Roboto Mono"/>
              </a:rPr>
              <a:t>apiVersion</a:t>
            </a:r>
            <a:r>
              <a:rPr lang="en-US" sz="1000" dirty="0">
                <a:solidFill>
                  <a:srgbClr val="1155CC"/>
                </a:solidFill>
                <a:latin typeface="Roboto Mono"/>
                <a:ea typeface="Roboto Mono"/>
                <a:cs typeface="Roboto Mono"/>
                <a:sym typeface="Roboto Mono"/>
              </a:rPr>
              <a:t>: extensions/v1beta1</a:t>
            </a:r>
          </a:p>
          <a:p>
            <a:pPr marL="0" lvl="0" indent="0">
              <a:spcBef>
                <a:spcPts val="0"/>
              </a:spcBef>
              <a:buNone/>
            </a:pPr>
            <a:r>
              <a:rPr lang="en-US" sz="1000" dirty="0">
                <a:solidFill>
                  <a:srgbClr val="1155CC"/>
                </a:solidFill>
                <a:latin typeface="Roboto Mono"/>
                <a:ea typeface="Roboto Mono"/>
                <a:cs typeface="Roboto Mono"/>
                <a:sym typeface="Roboto Mono"/>
              </a:rPr>
              <a:t>kind: Ingress</a:t>
            </a:r>
          </a:p>
          <a:p>
            <a:pPr marL="0" lvl="0" indent="0">
              <a:spcBef>
                <a:spcPts val="0"/>
              </a:spcBef>
              <a:buNone/>
            </a:pPr>
            <a:r>
              <a:rPr lang="en-US" sz="1000" dirty="0">
                <a:solidFill>
                  <a:srgbClr val="1155CC"/>
                </a:solidFill>
                <a:latin typeface="Roboto Mono"/>
                <a:ea typeface="Roboto Mono"/>
                <a:cs typeface="Roboto Mono"/>
                <a:sym typeface="Roboto Mono"/>
              </a:rPr>
              <a:t>metadata:</a:t>
            </a:r>
          </a:p>
          <a:p>
            <a:pPr marL="0" lvl="0" indent="0">
              <a:spcBef>
                <a:spcPts val="0"/>
              </a:spcBef>
              <a:buNone/>
            </a:pPr>
            <a:r>
              <a:rPr lang="en-US" sz="1000" dirty="0">
                <a:solidFill>
                  <a:srgbClr val="1155CC"/>
                </a:solidFill>
                <a:latin typeface="Roboto Mono"/>
                <a:ea typeface="Roboto Mono"/>
                <a:cs typeface="Roboto Mono"/>
                <a:sym typeface="Roboto Mono"/>
              </a:rPr>
              <a:t>  name: name-virtual-host-ingress</a:t>
            </a:r>
          </a:p>
          <a:p>
            <a:pPr marL="0" lvl="0" indent="0">
              <a:spcBef>
                <a:spcPts val="0"/>
              </a:spcBef>
              <a:buNone/>
            </a:pPr>
            <a:r>
              <a:rPr lang="en-US" sz="1000" dirty="0">
                <a:solidFill>
                  <a:srgbClr val="1155CC"/>
                </a:solidFill>
                <a:latin typeface="Roboto Mono"/>
                <a:ea typeface="Roboto Mono"/>
                <a:cs typeface="Roboto Mono"/>
                <a:sym typeface="Roboto Mono"/>
              </a:rPr>
              <a:t>spec:</a:t>
            </a:r>
          </a:p>
          <a:p>
            <a:pPr marL="0" lvl="0" indent="0">
              <a:spcBef>
                <a:spcPts val="0"/>
              </a:spcBef>
              <a:buNone/>
            </a:pPr>
            <a:r>
              <a:rPr lang="en-US" sz="1000" dirty="0">
                <a:solidFill>
                  <a:srgbClr val="1155CC"/>
                </a:solidFill>
                <a:latin typeface="Roboto Mono"/>
                <a:ea typeface="Roboto Mono"/>
                <a:cs typeface="Roboto Mono"/>
                <a:sym typeface="Roboto Mono"/>
              </a:rPr>
              <a:t>  rules:</a:t>
            </a:r>
          </a:p>
          <a:p>
            <a:pPr marL="0" lvl="0" indent="0">
              <a:spcBef>
                <a:spcPts val="0"/>
              </a:spcBef>
              <a:buNone/>
            </a:pPr>
            <a:r>
              <a:rPr lang="en-US" sz="1000" dirty="0">
                <a:solidFill>
                  <a:srgbClr val="1155CC"/>
                </a:solidFill>
                <a:latin typeface="Roboto Mono"/>
                <a:ea typeface="Roboto Mono"/>
                <a:cs typeface="Roboto Mono"/>
                <a:sym typeface="Roboto Mono"/>
              </a:rPr>
              <a:t>  - host: </a:t>
            </a:r>
            <a:r>
              <a:rPr lang="en-US" sz="1000" dirty="0" err="1">
                <a:solidFill>
                  <a:srgbClr val="1155CC"/>
                </a:solidFill>
                <a:latin typeface="Roboto Mono"/>
                <a:ea typeface="Roboto Mono"/>
                <a:cs typeface="Roboto Mono"/>
                <a:sym typeface="Roboto Mono"/>
              </a:rPr>
              <a:t>first.bar.com</a:t>
            </a:r>
            <a:endParaRPr lang="en-US" sz="1000" dirty="0">
              <a:solidFill>
                <a:srgbClr val="1155CC"/>
              </a:solidFill>
              <a:latin typeface="Roboto Mono"/>
              <a:ea typeface="Roboto Mono"/>
              <a:cs typeface="Roboto Mono"/>
              <a:sym typeface="Roboto Mono"/>
            </a:endParaRPr>
          </a:p>
          <a:p>
            <a:pPr marL="0" lvl="0" indent="0">
              <a:spcBef>
                <a:spcPts val="0"/>
              </a:spcBef>
              <a:buNone/>
            </a:pPr>
            <a:r>
              <a:rPr lang="en-US" sz="1000" dirty="0">
                <a:solidFill>
                  <a:srgbClr val="1155CC"/>
                </a:solidFill>
                <a:latin typeface="Roboto Mono"/>
                <a:ea typeface="Roboto Mono"/>
                <a:cs typeface="Roboto Mono"/>
                <a:sym typeface="Roboto Mono"/>
              </a:rPr>
              <a:t>    http:</a:t>
            </a:r>
          </a:p>
          <a:p>
            <a:pPr marL="0" lvl="0" indent="0">
              <a:spcBef>
                <a:spcPts val="0"/>
              </a:spcBef>
              <a:buNone/>
            </a:pPr>
            <a:r>
              <a:rPr lang="en-US" sz="1000" dirty="0">
                <a:solidFill>
                  <a:srgbClr val="1155CC"/>
                </a:solidFill>
                <a:latin typeface="Roboto Mono"/>
                <a:ea typeface="Roboto Mono"/>
                <a:cs typeface="Roboto Mono"/>
                <a:sym typeface="Roboto Mono"/>
              </a:rPr>
              <a:t>      paths:</a:t>
            </a:r>
          </a:p>
          <a:p>
            <a:pPr marL="0" lvl="0" indent="0">
              <a:spcBef>
                <a:spcPts val="0"/>
              </a:spcBef>
              <a:buNone/>
            </a:pPr>
            <a:r>
              <a:rPr lang="en-US" sz="1000" dirty="0">
                <a:solidFill>
                  <a:srgbClr val="1155CC"/>
                </a:solidFill>
                <a:latin typeface="Roboto Mono"/>
                <a:ea typeface="Roboto Mono"/>
                <a:cs typeface="Roboto Mono"/>
                <a:sym typeface="Roboto Mono"/>
              </a:rPr>
              <a:t>      -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service1</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80</a:t>
            </a:r>
          </a:p>
          <a:p>
            <a:pPr marL="0" lvl="0" indent="0">
              <a:spcBef>
                <a:spcPts val="0"/>
              </a:spcBef>
              <a:buNone/>
            </a:pPr>
            <a:r>
              <a:rPr lang="en-US" sz="1000" dirty="0">
                <a:solidFill>
                  <a:srgbClr val="1155CC"/>
                </a:solidFill>
                <a:latin typeface="Roboto Mono"/>
                <a:ea typeface="Roboto Mono"/>
                <a:cs typeface="Roboto Mono"/>
                <a:sym typeface="Roboto Mono"/>
              </a:rPr>
              <a:t>  - host: </a:t>
            </a:r>
            <a:r>
              <a:rPr lang="en-US" sz="1000" dirty="0" err="1">
                <a:solidFill>
                  <a:srgbClr val="1155CC"/>
                </a:solidFill>
                <a:latin typeface="Roboto Mono"/>
                <a:ea typeface="Roboto Mono"/>
                <a:cs typeface="Roboto Mono"/>
                <a:sym typeface="Roboto Mono"/>
              </a:rPr>
              <a:t>second.foo.com</a:t>
            </a:r>
            <a:endParaRPr lang="en-US" sz="1000" dirty="0">
              <a:solidFill>
                <a:srgbClr val="1155CC"/>
              </a:solidFill>
              <a:latin typeface="Roboto Mono"/>
              <a:ea typeface="Roboto Mono"/>
              <a:cs typeface="Roboto Mono"/>
              <a:sym typeface="Roboto Mono"/>
            </a:endParaRPr>
          </a:p>
          <a:p>
            <a:pPr marL="0" lvl="0" indent="0">
              <a:spcBef>
                <a:spcPts val="0"/>
              </a:spcBef>
              <a:buNone/>
            </a:pPr>
            <a:r>
              <a:rPr lang="en-US" sz="1000" dirty="0">
                <a:solidFill>
                  <a:srgbClr val="1155CC"/>
                </a:solidFill>
                <a:latin typeface="Roboto Mono"/>
                <a:ea typeface="Roboto Mono"/>
                <a:cs typeface="Roboto Mono"/>
                <a:sym typeface="Roboto Mono"/>
              </a:rPr>
              <a:t>    http:</a:t>
            </a:r>
          </a:p>
          <a:p>
            <a:pPr marL="0" lvl="0" indent="0">
              <a:spcBef>
                <a:spcPts val="0"/>
              </a:spcBef>
              <a:buNone/>
            </a:pPr>
            <a:r>
              <a:rPr lang="en-US" sz="1000" dirty="0">
                <a:solidFill>
                  <a:srgbClr val="1155CC"/>
                </a:solidFill>
                <a:latin typeface="Roboto Mono"/>
                <a:ea typeface="Roboto Mono"/>
                <a:cs typeface="Roboto Mono"/>
                <a:sym typeface="Roboto Mono"/>
              </a:rPr>
              <a:t>      paths:</a:t>
            </a:r>
          </a:p>
          <a:p>
            <a:pPr marL="0" lvl="0" indent="0">
              <a:spcBef>
                <a:spcPts val="0"/>
              </a:spcBef>
              <a:buNone/>
            </a:pPr>
            <a:r>
              <a:rPr lang="en-US" sz="1000" dirty="0">
                <a:solidFill>
                  <a:srgbClr val="1155CC"/>
                </a:solidFill>
                <a:latin typeface="Roboto Mono"/>
                <a:ea typeface="Roboto Mono"/>
                <a:cs typeface="Roboto Mono"/>
                <a:sym typeface="Roboto Mono"/>
              </a:rPr>
              <a:t>      -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service2</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80</a:t>
            </a:r>
          </a:p>
          <a:p>
            <a:pPr marL="0" lvl="0" indent="0">
              <a:spcBef>
                <a:spcPts val="0"/>
              </a:spcBef>
              <a:buNone/>
            </a:pPr>
            <a:r>
              <a:rPr lang="en-US" sz="1000" dirty="0">
                <a:solidFill>
                  <a:srgbClr val="1155CC"/>
                </a:solidFill>
                <a:latin typeface="Roboto Mono"/>
                <a:ea typeface="Roboto Mono"/>
                <a:cs typeface="Roboto Mono"/>
                <a:sym typeface="Roboto Mono"/>
              </a:rPr>
              <a:t>  - http:</a:t>
            </a:r>
          </a:p>
          <a:p>
            <a:pPr marL="0" lvl="0" indent="0">
              <a:spcBef>
                <a:spcPts val="0"/>
              </a:spcBef>
              <a:buNone/>
            </a:pPr>
            <a:r>
              <a:rPr lang="en-US" sz="1000" dirty="0">
                <a:solidFill>
                  <a:srgbClr val="1155CC"/>
                </a:solidFill>
                <a:latin typeface="Roboto Mono"/>
                <a:ea typeface="Roboto Mono"/>
                <a:cs typeface="Roboto Mono"/>
                <a:sym typeface="Roboto Mono"/>
              </a:rPr>
              <a:t>      paths:</a:t>
            </a:r>
          </a:p>
          <a:p>
            <a:pPr marL="0" lvl="0" indent="0">
              <a:spcBef>
                <a:spcPts val="0"/>
              </a:spcBef>
              <a:buNone/>
            </a:pPr>
            <a:r>
              <a:rPr lang="en-US" sz="1000" dirty="0">
                <a:solidFill>
                  <a:srgbClr val="1155CC"/>
                </a:solidFill>
                <a:latin typeface="Roboto Mono"/>
                <a:ea typeface="Roboto Mono"/>
                <a:cs typeface="Roboto Mono"/>
                <a:sym typeface="Roboto Mono"/>
              </a:rPr>
              <a:t>      -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service3</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80</a:t>
            </a:r>
          </a:p>
        </p:txBody>
      </p:sp>
      <p:sp>
        <p:nvSpPr>
          <p:cNvPr id="668" name="Google Shape;668;p96"/>
          <p:cNvSpPr txBox="1">
            <a:spLocks noGrp="1"/>
          </p:cNvSpPr>
          <p:nvPr>
            <p:ph type="body" idx="1"/>
          </p:nvPr>
        </p:nvSpPr>
        <p:spPr>
          <a:xfrm>
            <a:off x="457200" y="1288125"/>
            <a:ext cx="4237200" cy="3637800"/>
          </a:xfrm>
          <a:prstGeom prst="rect">
            <a:avLst/>
          </a:prstGeom>
          <a:ln>
            <a:noFill/>
          </a:ln>
        </p:spPr>
        <p:txBody>
          <a:bodyPr spcFirstLastPara="1" wrap="square" lIns="91425" tIns="91425" rIns="91425" bIns="91425" anchor="t" anchorCtr="0">
            <a:noAutofit/>
          </a:bodyPr>
          <a:lstStyle/>
          <a:p>
            <a:pPr lvl="0" indent="-381000">
              <a:buSzPts val="2400"/>
            </a:pPr>
            <a:r>
              <a:rPr lang="en-US" sz="2000" dirty="0"/>
              <a:t>An API object that manages external access to the services in a cluster</a:t>
            </a:r>
          </a:p>
          <a:p>
            <a:pPr lvl="0" indent="-381000">
              <a:buSzPts val="2400"/>
            </a:pPr>
            <a:r>
              <a:rPr lang="en-US" sz="2000" dirty="0"/>
              <a:t>Provides load balancing, SSL termination and name/path-based virtual hosting</a:t>
            </a:r>
          </a:p>
          <a:p>
            <a:pPr lvl="0" indent="-381000">
              <a:buSzPts val="2400"/>
            </a:pPr>
            <a:r>
              <a:rPr lang="en-US" sz="2000" dirty="0"/>
              <a:t>Gives services externally-reachable URLs</a:t>
            </a:r>
          </a:p>
        </p:txBody>
      </p:sp>
    </p:spTree>
    <p:extLst>
      <p:ext uri="{BB962C8B-B14F-4D97-AF65-F5344CB8AC3E}">
        <p14:creationId xmlns:p14="http://schemas.microsoft.com/office/powerpoint/2010/main" val="24043601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9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Ingress – Path Based Routing</a:t>
            </a:r>
            <a:endParaRPr dirty="0"/>
          </a:p>
        </p:txBody>
      </p:sp>
      <p:sp>
        <p:nvSpPr>
          <p:cNvPr id="667" name="Google Shape;667;p96"/>
          <p:cNvSpPr txBox="1">
            <a:spLocks noGrp="1"/>
          </p:cNvSpPr>
          <p:nvPr>
            <p:ph type="body" idx="1"/>
          </p:nvPr>
        </p:nvSpPr>
        <p:spPr>
          <a:xfrm>
            <a:off x="2580500" y="1270541"/>
            <a:ext cx="37059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None/>
            </a:pPr>
            <a:r>
              <a:rPr lang="en-US" sz="1000" dirty="0" err="1">
                <a:solidFill>
                  <a:srgbClr val="1155CC"/>
                </a:solidFill>
                <a:latin typeface="Roboto Mono"/>
                <a:ea typeface="Roboto Mono"/>
                <a:cs typeface="Roboto Mono"/>
                <a:sym typeface="Roboto Mono"/>
              </a:rPr>
              <a:t>apiVersion</a:t>
            </a:r>
            <a:r>
              <a:rPr lang="en-US" sz="1000" dirty="0">
                <a:solidFill>
                  <a:srgbClr val="1155CC"/>
                </a:solidFill>
                <a:latin typeface="Roboto Mono"/>
                <a:ea typeface="Roboto Mono"/>
                <a:cs typeface="Roboto Mono"/>
                <a:sym typeface="Roboto Mono"/>
              </a:rPr>
              <a:t>: extensions/v1beta1</a:t>
            </a:r>
          </a:p>
          <a:p>
            <a:pPr marL="0" lvl="0" indent="0">
              <a:spcBef>
                <a:spcPts val="0"/>
              </a:spcBef>
              <a:buNone/>
            </a:pPr>
            <a:r>
              <a:rPr lang="en-US" sz="1000" dirty="0">
                <a:solidFill>
                  <a:srgbClr val="1155CC"/>
                </a:solidFill>
                <a:latin typeface="Roboto Mono"/>
                <a:ea typeface="Roboto Mono"/>
                <a:cs typeface="Roboto Mono"/>
                <a:sym typeface="Roboto Mono"/>
              </a:rPr>
              <a:t>kind: Ingress</a:t>
            </a:r>
          </a:p>
          <a:p>
            <a:pPr marL="0" lvl="0" indent="0">
              <a:spcBef>
                <a:spcPts val="0"/>
              </a:spcBef>
              <a:buNone/>
            </a:pPr>
            <a:r>
              <a:rPr lang="en-US" sz="1000" dirty="0">
                <a:solidFill>
                  <a:srgbClr val="1155CC"/>
                </a:solidFill>
                <a:latin typeface="Roboto Mono"/>
                <a:ea typeface="Roboto Mono"/>
                <a:cs typeface="Roboto Mono"/>
                <a:sym typeface="Roboto Mono"/>
              </a:rPr>
              <a:t>metadata:</a:t>
            </a:r>
          </a:p>
          <a:p>
            <a:pPr marL="0" lvl="0" indent="0">
              <a:spcBef>
                <a:spcPts val="0"/>
              </a:spcBef>
              <a:buNone/>
            </a:pPr>
            <a:r>
              <a:rPr lang="en-US" sz="1000" dirty="0">
                <a:solidFill>
                  <a:srgbClr val="1155CC"/>
                </a:solidFill>
                <a:latin typeface="Roboto Mono"/>
                <a:ea typeface="Roboto Mono"/>
                <a:cs typeface="Roboto Mono"/>
                <a:sym typeface="Roboto Mono"/>
              </a:rPr>
              <a:t>  name: simple-fanout-example</a:t>
            </a:r>
          </a:p>
          <a:p>
            <a:pPr marL="0" lvl="0" indent="0">
              <a:spcBef>
                <a:spcPts val="0"/>
              </a:spcBef>
              <a:buNone/>
            </a:pPr>
            <a:r>
              <a:rPr lang="en-US" sz="1000" dirty="0">
                <a:solidFill>
                  <a:srgbClr val="1155CC"/>
                </a:solidFill>
                <a:latin typeface="Roboto Mono"/>
                <a:ea typeface="Roboto Mono"/>
                <a:cs typeface="Roboto Mono"/>
                <a:sym typeface="Roboto Mono"/>
              </a:rPr>
              <a:t>spec:</a:t>
            </a:r>
          </a:p>
          <a:p>
            <a:pPr marL="0" lvl="0" indent="0">
              <a:spcBef>
                <a:spcPts val="0"/>
              </a:spcBef>
              <a:buNone/>
            </a:pPr>
            <a:r>
              <a:rPr lang="en-US" sz="1000" dirty="0">
                <a:solidFill>
                  <a:srgbClr val="1155CC"/>
                </a:solidFill>
                <a:latin typeface="Roboto Mono"/>
                <a:ea typeface="Roboto Mono"/>
                <a:cs typeface="Roboto Mono"/>
                <a:sym typeface="Roboto Mono"/>
              </a:rPr>
              <a:t>  rules:</a:t>
            </a:r>
          </a:p>
          <a:p>
            <a:pPr marL="0" lvl="0" indent="0">
              <a:spcBef>
                <a:spcPts val="0"/>
              </a:spcBef>
              <a:buNone/>
            </a:pPr>
            <a:r>
              <a:rPr lang="en-US" sz="1000" dirty="0">
                <a:solidFill>
                  <a:srgbClr val="1155CC"/>
                </a:solidFill>
                <a:latin typeface="Roboto Mono"/>
                <a:ea typeface="Roboto Mono"/>
                <a:cs typeface="Roboto Mono"/>
                <a:sym typeface="Roboto Mono"/>
              </a:rPr>
              <a:t>  - host: </a:t>
            </a:r>
            <a:r>
              <a:rPr lang="en-US" sz="1000" dirty="0" err="1">
                <a:solidFill>
                  <a:srgbClr val="1155CC"/>
                </a:solidFill>
                <a:latin typeface="Roboto Mono"/>
                <a:ea typeface="Roboto Mono"/>
                <a:cs typeface="Roboto Mono"/>
                <a:sym typeface="Roboto Mono"/>
              </a:rPr>
              <a:t>foo.bar.com</a:t>
            </a:r>
            <a:endParaRPr lang="en-US" sz="1000" dirty="0">
              <a:solidFill>
                <a:srgbClr val="1155CC"/>
              </a:solidFill>
              <a:latin typeface="Roboto Mono"/>
              <a:ea typeface="Roboto Mono"/>
              <a:cs typeface="Roboto Mono"/>
              <a:sym typeface="Roboto Mono"/>
            </a:endParaRPr>
          </a:p>
          <a:p>
            <a:pPr marL="0" lvl="0" indent="0">
              <a:spcBef>
                <a:spcPts val="0"/>
              </a:spcBef>
              <a:buNone/>
            </a:pPr>
            <a:r>
              <a:rPr lang="en-US" sz="1000" dirty="0">
                <a:solidFill>
                  <a:srgbClr val="1155CC"/>
                </a:solidFill>
                <a:latin typeface="Roboto Mono"/>
                <a:ea typeface="Roboto Mono"/>
                <a:cs typeface="Roboto Mono"/>
                <a:sym typeface="Roboto Mono"/>
              </a:rPr>
              <a:t>    http:</a:t>
            </a:r>
          </a:p>
          <a:p>
            <a:pPr marL="0" lvl="0" indent="0">
              <a:spcBef>
                <a:spcPts val="0"/>
              </a:spcBef>
              <a:buNone/>
            </a:pPr>
            <a:r>
              <a:rPr lang="en-US" sz="1000" dirty="0">
                <a:solidFill>
                  <a:srgbClr val="1155CC"/>
                </a:solidFill>
                <a:latin typeface="Roboto Mono"/>
                <a:ea typeface="Roboto Mono"/>
                <a:cs typeface="Roboto Mono"/>
                <a:sym typeface="Roboto Mono"/>
              </a:rPr>
              <a:t>      paths:</a:t>
            </a:r>
          </a:p>
          <a:p>
            <a:pPr marL="0" lvl="0" indent="0">
              <a:spcBef>
                <a:spcPts val="0"/>
              </a:spcBef>
              <a:buNone/>
            </a:pPr>
            <a:r>
              <a:rPr lang="en-US" sz="1000" dirty="0">
                <a:solidFill>
                  <a:srgbClr val="1155CC"/>
                </a:solidFill>
                <a:latin typeface="Roboto Mono"/>
                <a:ea typeface="Roboto Mono"/>
                <a:cs typeface="Roboto Mono"/>
                <a:sym typeface="Roboto Mono"/>
              </a:rPr>
              <a:t>      - path: /foo</a:t>
            </a:r>
          </a:p>
          <a:p>
            <a:pPr marL="0" lvl="0" indent="0">
              <a:spcBef>
                <a:spcPts val="0"/>
              </a:spcBef>
              <a:buNone/>
            </a:pPr>
            <a:r>
              <a:rPr lang="en-US" sz="1000" dirty="0">
                <a:solidFill>
                  <a:srgbClr val="1155CC"/>
                </a:solidFill>
                <a:latin typeface="Roboto Mono"/>
                <a:ea typeface="Roboto Mono"/>
                <a:cs typeface="Roboto Mono"/>
                <a:sym typeface="Roboto Mono"/>
              </a:rPr>
              <a:t>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service1</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4200</a:t>
            </a:r>
          </a:p>
          <a:p>
            <a:pPr marL="0" lvl="0" indent="0">
              <a:spcBef>
                <a:spcPts val="0"/>
              </a:spcBef>
              <a:buNone/>
            </a:pPr>
            <a:r>
              <a:rPr lang="en-US" sz="1000" dirty="0">
                <a:solidFill>
                  <a:srgbClr val="1155CC"/>
                </a:solidFill>
                <a:latin typeface="Roboto Mono"/>
                <a:ea typeface="Roboto Mono"/>
                <a:cs typeface="Roboto Mono"/>
                <a:sym typeface="Roboto Mono"/>
              </a:rPr>
              <a:t>      - path: /bar</a:t>
            </a:r>
          </a:p>
          <a:p>
            <a:pPr marL="0" lvl="0" indent="0">
              <a:spcBef>
                <a:spcPts val="0"/>
              </a:spcBef>
              <a:buNone/>
            </a:pPr>
            <a:r>
              <a:rPr lang="en-US" sz="1000" dirty="0">
                <a:solidFill>
                  <a:srgbClr val="1155CC"/>
                </a:solidFill>
                <a:latin typeface="Roboto Mono"/>
                <a:ea typeface="Roboto Mono"/>
                <a:cs typeface="Roboto Mono"/>
                <a:sym typeface="Roboto Mono"/>
              </a:rPr>
              <a:t>        backend:</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serviceName</a:t>
            </a:r>
            <a:r>
              <a:rPr lang="en-US" sz="1000" dirty="0">
                <a:solidFill>
                  <a:srgbClr val="1155CC"/>
                </a:solidFill>
                <a:latin typeface="Roboto Mono"/>
                <a:ea typeface="Roboto Mono"/>
                <a:cs typeface="Roboto Mono"/>
                <a:sym typeface="Roboto Mono"/>
              </a:rPr>
              <a:t>: service2</a:t>
            </a:r>
          </a:p>
          <a:p>
            <a:pPr marL="0" lvl="0" indent="0">
              <a:spcBef>
                <a:spcPts val="0"/>
              </a:spcBef>
              <a:buNone/>
            </a:pPr>
            <a:r>
              <a:rPr lang="en-US" sz="1000" dirty="0">
                <a:solidFill>
                  <a:srgbClr val="1155CC"/>
                </a:solidFill>
                <a:latin typeface="Roboto Mono"/>
                <a:ea typeface="Roboto Mono"/>
                <a:cs typeface="Roboto Mono"/>
                <a:sym typeface="Roboto Mono"/>
              </a:rPr>
              <a:t>          </a:t>
            </a:r>
            <a:r>
              <a:rPr lang="en-US" sz="1000" dirty="0" err="1">
                <a:solidFill>
                  <a:srgbClr val="1155CC"/>
                </a:solidFill>
                <a:latin typeface="Roboto Mono"/>
                <a:ea typeface="Roboto Mono"/>
                <a:cs typeface="Roboto Mono"/>
                <a:sym typeface="Roboto Mono"/>
              </a:rPr>
              <a:t>servicePort</a:t>
            </a:r>
            <a:r>
              <a:rPr lang="en-US" sz="1000" dirty="0">
                <a:solidFill>
                  <a:srgbClr val="1155CC"/>
                </a:solidFill>
                <a:latin typeface="Roboto Mono"/>
                <a:ea typeface="Roboto Mono"/>
                <a:cs typeface="Roboto Mono"/>
                <a:sym typeface="Roboto Mono"/>
              </a:rPr>
              <a:t>: 8080</a:t>
            </a:r>
          </a:p>
        </p:txBody>
      </p:sp>
    </p:spTree>
    <p:extLst>
      <p:ext uri="{BB962C8B-B14F-4D97-AF65-F5344CB8AC3E}">
        <p14:creationId xmlns:p14="http://schemas.microsoft.com/office/powerpoint/2010/main" val="539973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99"/>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687" name="Google Shape;687;p99"/>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Workloads</a:t>
            </a:r>
            <a:endParaRPr/>
          </a:p>
        </p:txBody>
      </p:sp>
      <p:sp>
        <p:nvSpPr>
          <p:cNvPr id="688" name="Google Shape;688;p99"/>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ReplicaSet</a:t>
            </a:r>
            <a:endParaRPr sz="2400"/>
          </a:p>
          <a:p>
            <a:pPr marL="457200" lvl="0" indent="-381000" algn="l" rtl="0">
              <a:spcBef>
                <a:spcPts val="0"/>
              </a:spcBef>
              <a:spcAft>
                <a:spcPts val="0"/>
              </a:spcAft>
              <a:buSzPts val="2400"/>
              <a:buChar char="●"/>
            </a:pPr>
            <a:r>
              <a:rPr lang="en" sz="2400"/>
              <a:t>Deployment</a:t>
            </a:r>
            <a:endParaRPr sz="2400"/>
          </a:p>
          <a:p>
            <a:pPr marL="457200" lvl="0" indent="-381000" algn="l" rtl="0">
              <a:spcBef>
                <a:spcPts val="0"/>
              </a:spcBef>
              <a:spcAft>
                <a:spcPts val="0"/>
              </a:spcAft>
              <a:buSzPts val="2400"/>
              <a:buChar char="●"/>
            </a:pPr>
            <a:r>
              <a:rPr lang="en" sz="2400"/>
              <a:t>DaemonSet</a:t>
            </a:r>
            <a:endParaRPr sz="2400"/>
          </a:p>
          <a:p>
            <a:pPr marL="457200" lvl="0" indent="-381000" algn="l" rtl="0">
              <a:spcBef>
                <a:spcPts val="0"/>
              </a:spcBef>
              <a:spcAft>
                <a:spcPts val="0"/>
              </a:spcAft>
              <a:buSzPts val="2400"/>
              <a:buChar char="●"/>
            </a:pPr>
            <a:r>
              <a:rPr lang="en" sz="2400"/>
              <a:t>StatefulSet</a:t>
            </a:r>
            <a:endParaRPr sz="2400"/>
          </a:p>
          <a:p>
            <a:pPr marL="457200" lvl="0" indent="-381000" algn="l" rtl="0">
              <a:spcBef>
                <a:spcPts val="0"/>
              </a:spcBef>
              <a:spcAft>
                <a:spcPts val="0"/>
              </a:spcAft>
              <a:buSzPts val="2400"/>
              <a:buChar char="●"/>
            </a:pPr>
            <a:r>
              <a:rPr lang="en" sz="2400"/>
              <a:t>Job</a:t>
            </a:r>
            <a:endParaRPr sz="2400"/>
          </a:p>
          <a:p>
            <a:pPr marL="457200" lvl="0" indent="-381000" algn="l" rtl="0">
              <a:spcBef>
                <a:spcPts val="0"/>
              </a:spcBef>
              <a:spcAft>
                <a:spcPts val="0"/>
              </a:spcAft>
              <a:buSzPts val="2400"/>
              <a:buChar char="●"/>
            </a:pPr>
            <a:r>
              <a:rPr lang="en" sz="2400"/>
              <a:t>CronJob</a:t>
            </a:r>
            <a:endParaRPr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14" name="Google Shape;714;p10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Primary method of managing pod replicas and their lifecycle.</a:t>
            </a:r>
            <a:endParaRPr sz="2400"/>
          </a:p>
          <a:p>
            <a:pPr marL="457200" lvl="0" indent="-381000" algn="l" rtl="0">
              <a:spcBef>
                <a:spcPts val="1000"/>
              </a:spcBef>
              <a:spcAft>
                <a:spcPts val="0"/>
              </a:spcAft>
              <a:buSzPts val="2400"/>
              <a:buChar char="●"/>
            </a:pPr>
            <a:r>
              <a:rPr lang="en" sz="2400"/>
              <a:t>Includes their scheduling, scaling, and deletion.</a:t>
            </a:r>
            <a:endParaRPr sz="2400"/>
          </a:p>
          <a:p>
            <a:pPr marL="457200" lvl="0" indent="-381000" algn="l" rtl="0">
              <a:spcBef>
                <a:spcPts val="1000"/>
              </a:spcBef>
              <a:spcAft>
                <a:spcPts val="0"/>
              </a:spcAft>
              <a:buSzPts val="2400"/>
              <a:buChar char="●"/>
            </a:pPr>
            <a:r>
              <a:rPr lang="en" sz="2400"/>
              <a:t>Their job is simple: </a:t>
            </a:r>
            <a:r>
              <a:rPr lang="en" sz="2400" b="1"/>
              <a:t>Always ensure the desired number of pods are running.</a:t>
            </a:r>
            <a:endParaRPr sz="2400" b="1"/>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pic>
        <p:nvPicPr>
          <p:cNvPr id="715" name="Google Shape;715;p103"/>
          <p:cNvPicPr preferRelativeResize="0"/>
          <p:nvPr/>
        </p:nvPicPr>
        <p:blipFill>
          <a:blip r:embed="rId3">
            <a:alphaModFix/>
          </a:blip>
          <a:stretch>
            <a:fillRect/>
          </a:stretch>
        </p:blipFill>
        <p:spPr>
          <a:xfrm>
            <a:off x="1927174" y="4114125"/>
            <a:ext cx="5289649" cy="9128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0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21" name="Google Shape;721;p104"/>
          <p:cNvSpPr txBox="1">
            <a:spLocks noGrp="1"/>
          </p:cNvSpPr>
          <p:nvPr>
            <p:ph type="body" idx="1"/>
          </p:nvPr>
        </p:nvSpPr>
        <p:spPr>
          <a:xfrm>
            <a:off x="457200" y="1200150"/>
            <a:ext cx="49794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solidFill>
                  <a:srgbClr val="1155CC"/>
                </a:solidFill>
                <a:latin typeface="Roboto Mono"/>
                <a:ea typeface="Roboto Mono"/>
                <a:cs typeface="Roboto Mono"/>
                <a:sym typeface="Roboto Mono"/>
              </a:rPr>
              <a:t>replicas:</a:t>
            </a:r>
            <a:r>
              <a:rPr lang="en" sz="2400">
                <a:solidFill>
                  <a:srgbClr val="000000"/>
                </a:solidFill>
              </a:rPr>
              <a:t> The desired number of instances of the Pod.</a:t>
            </a:r>
            <a:endParaRPr sz="2400">
              <a:solidFill>
                <a:srgbClr val="000000"/>
              </a:solidFill>
            </a:endParaRPr>
          </a:p>
          <a:p>
            <a:pPr marL="457200" lvl="0" indent="-381000" algn="l" rtl="0">
              <a:spcBef>
                <a:spcPts val="1000"/>
              </a:spcBef>
              <a:spcAft>
                <a:spcPts val="1000"/>
              </a:spcAft>
              <a:buSzPts val="2400"/>
              <a:buChar char="●"/>
            </a:pPr>
            <a:r>
              <a:rPr lang="en" sz="2400">
                <a:solidFill>
                  <a:srgbClr val="1155CC"/>
                </a:solidFill>
                <a:latin typeface="Roboto Mono"/>
                <a:ea typeface="Roboto Mono"/>
                <a:cs typeface="Roboto Mono"/>
                <a:sym typeface="Roboto Mono"/>
              </a:rPr>
              <a:t>selector:</a:t>
            </a:r>
            <a:r>
              <a:rPr lang="en" sz="2400"/>
              <a:t>The label selector for the </a:t>
            </a:r>
            <a:r>
              <a:rPr lang="en" sz="2400" b="1"/>
              <a:t>ReplicaSet</a:t>
            </a:r>
            <a:r>
              <a:rPr lang="en" sz="2400"/>
              <a:t> will manage </a:t>
            </a:r>
            <a:r>
              <a:rPr lang="en" sz="2400" b="1"/>
              <a:t>ALL </a:t>
            </a:r>
            <a:r>
              <a:rPr lang="en" sz="2400"/>
              <a:t>Pod instances that it targets; whether it’s desired or not.</a:t>
            </a:r>
            <a:endParaRPr sz="2400">
              <a:solidFill>
                <a:srgbClr val="000000"/>
              </a:solidFill>
            </a:endParaRPr>
          </a:p>
        </p:txBody>
      </p:sp>
      <p:sp>
        <p:nvSpPr>
          <p:cNvPr id="722" name="Google Shape;722;p104"/>
          <p:cNvSpPr txBox="1">
            <a:spLocks noGrp="1"/>
          </p:cNvSpPr>
          <p:nvPr>
            <p:ph type="body" idx="1"/>
          </p:nvPr>
        </p:nvSpPr>
        <p:spPr>
          <a:xfrm>
            <a:off x="5768600" y="1288125"/>
            <a:ext cx="29181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apiVersion: </a:t>
            </a:r>
            <a:r>
              <a:rPr lang="en" sz="1800">
                <a:solidFill>
                  <a:srgbClr val="CC0000"/>
                </a:solidFill>
                <a:latin typeface="Roboto Mono"/>
                <a:ea typeface="Roboto Mono"/>
                <a:cs typeface="Roboto Mono"/>
                <a:sym typeface="Roboto Mono"/>
              </a:rPr>
              <a:t>apps/v1</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kind: </a:t>
            </a:r>
            <a:r>
              <a:rPr lang="en" sz="1800">
                <a:solidFill>
                  <a:srgbClr val="CC0000"/>
                </a:solidFill>
                <a:latin typeface="Roboto Mono"/>
                <a:ea typeface="Roboto Mono"/>
                <a:cs typeface="Roboto Mono"/>
                <a:sym typeface="Roboto Mono"/>
              </a:rPr>
              <a:t>ReplicaSet</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metadata:</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800">
                <a:solidFill>
                  <a:srgbClr val="1155CC"/>
                </a:solidFill>
                <a:latin typeface="Roboto Mono"/>
                <a:ea typeface="Roboto Mono"/>
                <a:cs typeface="Roboto Mono"/>
                <a:sym typeface="Roboto Mono"/>
              </a:rPr>
              <a:t>  name:</a:t>
            </a:r>
            <a:r>
              <a:rPr lang="en" sz="1800">
                <a:latin typeface="Roboto Mono"/>
                <a:ea typeface="Roboto Mono"/>
                <a:cs typeface="Roboto Mono"/>
                <a:sym typeface="Roboto Mono"/>
              </a:rPr>
              <a:t> </a:t>
            </a:r>
            <a:r>
              <a:rPr lang="en" sz="1800">
                <a:solidFill>
                  <a:srgbClr val="CC0000"/>
                </a:solidFill>
                <a:latin typeface="Roboto Mono"/>
                <a:ea typeface="Roboto Mono"/>
                <a:cs typeface="Roboto Mono"/>
                <a:sym typeface="Roboto Mono"/>
              </a:rPr>
              <a:t>rs-example</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spec:</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replicas: </a:t>
            </a:r>
            <a:r>
              <a:rPr lang="en" sz="1800">
                <a:solidFill>
                  <a:srgbClr val="CC0000"/>
                </a:solidFill>
                <a:latin typeface="Roboto Mono"/>
                <a:ea typeface="Roboto Mono"/>
                <a:cs typeface="Roboto Mono"/>
                <a:sym typeface="Roboto Mono"/>
              </a:rPr>
              <a:t>3</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selector:</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matchLabels:</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app: </a:t>
            </a:r>
            <a:r>
              <a:rPr lang="en" sz="1800">
                <a:solidFill>
                  <a:srgbClr val="CC0000"/>
                </a:solidFill>
                <a:latin typeface="Roboto Mono"/>
                <a:ea typeface="Roboto Mono"/>
                <a:cs typeface="Roboto Mono"/>
                <a:sym typeface="Roboto Mono"/>
              </a:rPr>
              <a:t>nginx</a:t>
            </a:r>
            <a:br>
              <a:rPr lang="en" sz="1800">
                <a:solidFill>
                  <a:srgbClr val="1155CC"/>
                </a:solidFill>
                <a:latin typeface="Roboto Mono"/>
                <a:ea typeface="Roboto Mono"/>
                <a:cs typeface="Roboto Mono"/>
                <a:sym typeface="Roboto Mono"/>
              </a:rPr>
            </a:br>
            <a:r>
              <a:rPr lang="en" sz="1800">
                <a:solidFill>
                  <a:srgbClr val="1155CC"/>
                </a:solidFill>
                <a:latin typeface="Roboto Mono"/>
                <a:ea typeface="Roboto Mono"/>
                <a:cs typeface="Roboto Mono"/>
                <a:sym typeface="Roboto Mono"/>
              </a:rPr>
              <a:t>      env: </a:t>
            </a:r>
            <a:r>
              <a:rPr lang="en" sz="1800">
                <a:solidFill>
                  <a:srgbClr val="CC0000"/>
                </a:solidFill>
                <a:latin typeface="Roboto Mono"/>
                <a:ea typeface="Roboto Mono"/>
                <a:cs typeface="Roboto Mono"/>
                <a:sym typeface="Roboto Mono"/>
              </a:rPr>
              <a:t>prod</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template:</a:t>
            </a:r>
            <a:endParaRPr sz="18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800">
                <a:solidFill>
                  <a:srgbClr val="1155CC"/>
                </a:solidFill>
                <a:latin typeface="Roboto Mono"/>
                <a:ea typeface="Roboto Mono"/>
                <a:cs typeface="Roboto Mono"/>
                <a:sym typeface="Roboto Mono"/>
              </a:rPr>
              <a:t>    </a:t>
            </a:r>
            <a:r>
              <a:rPr lang="en" sz="1800">
                <a:solidFill>
                  <a:srgbClr val="38761D"/>
                </a:solidFill>
                <a:latin typeface="Roboto Mono"/>
                <a:ea typeface="Roboto Mono"/>
                <a:cs typeface="Roboto Mono"/>
                <a:sym typeface="Roboto Mono"/>
              </a:rPr>
              <a:t>&lt;pod template&gt;</a:t>
            </a:r>
            <a:endParaRPr sz="1800">
              <a:solidFill>
                <a:srgbClr val="38761D"/>
              </a:solidFill>
              <a:latin typeface="Roboto Mono"/>
              <a:ea typeface="Roboto Mono"/>
              <a:cs typeface="Roboto Mono"/>
              <a:sym typeface="Roboto Mono"/>
            </a:endParaRPr>
          </a:p>
          <a:p>
            <a:pPr marL="0" lvl="0" indent="0" algn="l" rtl="0">
              <a:spcBef>
                <a:spcPts val="0"/>
              </a:spcBef>
              <a:spcAft>
                <a:spcPts val="0"/>
              </a:spcAft>
              <a:buNone/>
            </a:pPr>
            <a:endParaRPr sz="1800">
              <a:solidFill>
                <a:srgbClr val="1155CC"/>
              </a:solidFill>
              <a:latin typeface="Roboto Mono"/>
              <a:ea typeface="Roboto Mono"/>
              <a:cs typeface="Roboto Mono"/>
              <a:sym typeface="Roboto Mon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ReplicaSet</a:t>
            </a:r>
            <a:endParaRPr/>
          </a:p>
        </p:txBody>
      </p:sp>
      <p:sp>
        <p:nvSpPr>
          <p:cNvPr id="728" name="Google Shape;728;p105"/>
          <p:cNvSpPr txBox="1">
            <a:spLocks noGrp="1"/>
          </p:cNvSpPr>
          <p:nvPr>
            <p:ph type="body" idx="1"/>
          </p:nvPr>
        </p:nvSpPr>
        <p:spPr>
          <a:xfrm>
            <a:off x="3834250" y="2192175"/>
            <a:ext cx="4852500" cy="2811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describe rs rs-example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         rs-example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Namespace:    default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Selector:     app=nginx,env=prod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Annotations: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Replicas:     3 current / 3 desired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Pods Status:  3 Running / 0 Waiting / 0 Succeeded / 0 Failed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Pod Template: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Labels:  app=nginx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env=prod</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Containers: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nginx:</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Image:        nginx:stable-alpine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Port:         80/TCP</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Environment: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Mounts: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Volumes:        &lt;none&gt;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Events: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Type    Reason            Age   From                   Message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    ------            ----  ----                   -------</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rs-example-mkll2</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rs-example-b7bcg</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Normal  SuccessfulCreate  16s   replicaset-controller  Created pod: rs-example-9l4dt</a:t>
            </a:r>
            <a:endParaRPr sz="7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700">
              <a:solidFill>
                <a:srgbClr val="783F04"/>
              </a:solidFill>
              <a:latin typeface="Roboto Mono"/>
              <a:ea typeface="Roboto Mono"/>
              <a:cs typeface="Roboto Mono"/>
              <a:sym typeface="Roboto Mono"/>
            </a:endParaRPr>
          </a:p>
          <a:p>
            <a:pPr marL="0" lvl="0" indent="0" algn="l" rtl="0">
              <a:spcBef>
                <a:spcPts val="600"/>
              </a:spcBef>
              <a:spcAft>
                <a:spcPts val="0"/>
              </a:spcAft>
              <a:buClr>
                <a:schemeClr val="dk1"/>
              </a:buClr>
              <a:buSzPts val="1100"/>
              <a:buFont typeface="Arial"/>
              <a:buNone/>
            </a:pPr>
            <a:endParaRPr sz="700"/>
          </a:p>
          <a:p>
            <a:pPr marL="0" lvl="0" indent="0" algn="l" rtl="0">
              <a:spcBef>
                <a:spcPts val="0"/>
              </a:spcBef>
              <a:spcAft>
                <a:spcPts val="0"/>
              </a:spcAft>
              <a:buNone/>
            </a:pPr>
            <a:endParaRPr sz="700">
              <a:solidFill>
                <a:srgbClr val="783F04"/>
              </a:solidFill>
              <a:latin typeface="Roboto Mono"/>
              <a:ea typeface="Roboto Mono"/>
              <a:cs typeface="Roboto Mono"/>
              <a:sym typeface="Roboto Mono"/>
            </a:endParaRPr>
          </a:p>
        </p:txBody>
      </p:sp>
      <p:sp>
        <p:nvSpPr>
          <p:cNvPr id="729" name="Google Shape;729;p105"/>
          <p:cNvSpPr txBox="1">
            <a:spLocks noGrp="1"/>
          </p:cNvSpPr>
          <p:nvPr>
            <p:ph type="body" idx="1"/>
          </p:nvPr>
        </p:nvSpPr>
        <p:spPr>
          <a:xfrm>
            <a:off x="457200" y="1266000"/>
            <a:ext cx="3290400" cy="3737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apiVersion: </a:t>
            </a:r>
            <a:r>
              <a:rPr lang="en" sz="1100">
                <a:solidFill>
                  <a:srgbClr val="CC0000"/>
                </a:solidFill>
                <a:latin typeface="Roboto Mono"/>
                <a:ea typeface="Roboto Mono"/>
                <a:cs typeface="Roboto Mono"/>
                <a:sym typeface="Roboto Mono"/>
              </a:rPr>
              <a:t>apps/v1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kind: </a:t>
            </a:r>
            <a:r>
              <a:rPr lang="en" sz="1100">
                <a:solidFill>
                  <a:srgbClr val="CC0000"/>
                </a:solidFill>
                <a:latin typeface="Roboto Mono"/>
                <a:ea typeface="Roboto Mono"/>
                <a:cs typeface="Roboto Mono"/>
                <a:sym typeface="Roboto Mono"/>
              </a:rPr>
              <a:t>ReplicaSet</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name:</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rs-example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replicas: </a:t>
            </a:r>
            <a:r>
              <a:rPr lang="en" sz="1100">
                <a:solidFill>
                  <a:srgbClr val="CC0000"/>
                </a:solidFill>
                <a:latin typeface="Roboto Mono"/>
                <a:ea typeface="Roboto Mono"/>
                <a:cs typeface="Roboto Mono"/>
                <a:sym typeface="Roboto Mono"/>
              </a:rPr>
              <a:t>3</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selector:</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matchLabels: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br>
              <a:rPr lang="en" sz="1100">
                <a:solidFill>
                  <a:srgbClr val="1155CC"/>
                </a:solidFill>
                <a:latin typeface="Roboto Mono"/>
                <a:ea typeface="Roboto Mono"/>
                <a:cs typeface="Roboto Mono"/>
                <a:sym typeface="Roboto Mono"/>
              </a:rPr>
            </a:b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template:</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labels: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app: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env: </a:t>
            </a:r>
            <a:r>
              <a:rPr lang="en" sz="1100">
                <a:solidFill>
                  <a:srgbClr val="CC0000"/>
                </a:solidFill>
                <a:latin typeface="Roboto Mono"/>
                <a:ea typeface="Roboto Mono"/>
                <a:cs typeface="Roboto Mono"/>
                <a:sym typeface="Roboto Mono"/>
              </a:rPr>
              <a:t>prod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containers: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name: </a:t>
            </a:r>
            <a:r>
              <a:rPr lang="en" sz="1100">
                <a:solidFill>
                  <a:srgbClr val="CC0000"/>
                </a:solidFill>
                <a:latin typeface="Roboto Mono"/>
                <a:ea typeface="Roboto Mono"/>
                <a:cs typeface="Roboto Mono"/>
                <a:sym typeface="Roboto Mono"/>
              </a:rPr>
              <a:t>nginx</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image: </a:t>
            </a:r>
            <a:r>
              <a:rPr lang="en" sz="1100">
                <a:solidFill>
                  <a:srgbClr val="CC0000"/>
                </a:solidFill>
                <a:latin typeface="Roboto Mono"/>
                <a:ea typeface="Roboto Mono"/>
                <a:cs typeface="Roboto Mono"/>
                <a:sym typeface="Roboto Mono"/>
              </a:rPr>
              <a:t>nginx:stable-alpine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ports: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100">
                <a:solidFill>
                  <a:srgbClr val="1155CC"/>
                </a:solidFill>
                <a:latin typeface="Roboto Mono"/>
                <a:ea typeface="Roboto Mono"/>
                <a:cs typeface="Roboto Mono"/>
                <a:sym typeface="Roboto Mono"/>
              </a:rPr>
              <a:t>        - containerPort: </a:t>
            </a:r>
            <a:r>
              <a:rPr lang="en" sz="1100">
                <a:solidFill>
                  <a:srgbClr val="CC0000"/>
                </a:solidFill>
                <a:latin typeface="Roboto Mono"/>
                <a:ea typeface="Roboto Mono"/>
                <a:cs typeface="Roboto Mono"/>
                <a:sym typeface="Roboto Mono"/>
              </a:rPr>
              <a:t>80</a:t>
            </a:r>
            <a:endParaRPr sz="1100">
              <a:solidFill>
                <a:srgbClr val="1155CC"/>
              </a:solidFill>
              <a:latin typeface="Roboto Mono"/>
              <a:ea typeface="Roboto Mono"/>
              <a:cs typeface="Roboto Mono"/>
              <a:sym typeface="Roboto Mono"/>
            </a:endParaRPr>
          </a:p>
        </p:txBody>
      </p:sp>
      <p:sp>
        <p:nvSpPr>
          <p:cNvPr id="730" name="Google Shape;730;p105"/>
          <p:cNvSpPr txBox="1">
            <a:spLocks noGrp="1"/>
          </p:cNvSpPr>
          <p:nvPr>
            <p:ph type="body" idx="1"/>
          </p:nvPr>
        </p:nvSpPr>
        <p:spPr>
          <a:xfrm>
            <a:off x="3834275" y="1266000"/>
            <a:ext cx="4852500" cy="828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 kubectl get pods</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NAME               READY     STATUS    RESTARTS   AGE</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rs-example-9l4dt   1/1       Running   0          1h</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rs-example-b7bcg   1/1       Running   0          1h</a:t>
            </a:r>
            <a:endParaRPr sz="10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000">
                <a:solidFill>
                  <a:srgbClr val="783F04"/>
                </a:solidFill>
                <a:latin typeface="Roboto Mono"/>
                <a:ea typeface="Roboto Mono"/>
                <a:cs typeface="Roboto Mono"/>
                <a:sym typeface="Roboto Mono"/>
              </a:rPr>
              <a:t>rs-example-mkll2   1/1       Running   0          1h</a:t>
            </a:r>
            <a:endParaRPr sz="1000">
              <a:solidFill>
                <a:srgbClr val="783F04"/>
              </a:solidFill>
              <a:latin typeface="Roboto Mono"/>
              <a:ea typeface="Roboto Mono"/>
              <a:cs typeface="Roboto Mono"/>
              <a:sym typeface="Roboto Mon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10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736" name="Google Shape;736;p10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Way of managing Pods via </a:t>
            </a:r>
            <a:r>
              <a:rPr lang="en" sz="2400" b="1" dirty="0" err="1"/>
              <a:t>ReplicaSets</a:t>
            </a:r>
            <a:r>
              <a:rPr lang="en" sz="2400" b="1" dirty="0"/>
              <a:t>.</a:t>
            </a:r>
            <a:endParaRPr sz="2400" dirty="0"/>
          </a:p>
          <a:p>
            <a:pPr marL="457200" lvl="0" indent="-381000" algn="l" rtl="0">
              <a:spcBef>
                <a:spcPts val="1000"/>
              </a:spcBef>
              <a:spcAft>
                <a:spcPts val="0"/>
              </a:spcAft>
              <a:buSzPts val="2400"/>
              <a:buChar char="●"/>
            </a:pPr>
            <a:r>
              <a:rPr lang="en" sz="2400" dirty="0"/>
              <a:t>Provide rollback functionality and update control.</a:t>
            </a:r>
            <a:endParaRPr sz="2400" dirty="0"/>
          </a:p>
          <a:p>
            <a:pPr marL="457200" lvl="0" indent="-381000" algn="l" rtl="0">
              <a:spcBef>
                <a:spcPts val="1000"/>
              </a:spcBef>
              <a:spcAft>
                <a:spcPts val="0"/>
              </a:spcAft>
              <a:buSzPts val="2400"/>
              <a:buChar char="●"/>
            </a:pPr>
            <a:r>
              <a:rPr lang="en" sz="2400" dirty="0"/>
              <a:t>Updates are managed through the </a:t>
            </a:r>
            <a:r>
              <a:rPr lang="en" sz="2400" b="1" dirty="0"/>
              <a:t>pod-template-hash </a:t>
            </a:r>
            <a:r>
              <a:rPr lang="en" sz="2400" dirty="0"/>
              <a:t>label.</a:t>
            </a:r>
            <a:r>
              <a:rPr lang="en" sz="2400" b="1" dirty="0"/>
              <a:t> </a:t>
            </a:r>
            <a:endParaRPr sz="2400" b="1" dirty="0"/>
          </a:p>
          <a:p>
            <a:pPr marL="457200" lvl="0" indent="-381000" algn="l" rtl="0">
              <a:spcBef>
                <a:spcPts val="1000"/>
              </a:spcBef>
              <a:spcAft>
                <a:spcPts val="0"/>
              </a:spcAft>
              <a:buSzPts val="2400"/>
              <a:buChar char="●"/>
            </a:pPr>
            <a:r>
              <a:rPr lang="en" sz="2400" dirty="0"/>
              <a:t>Each iteration creates a unique label that is assigned to both the </a:t>
            </a:r>
            <a:r>
              <a:rPr lang="en" sz="2400" b="1" dirty="0" err="1"/>
              <a:t>ReplicaSet</a:t>
            </a:r>
            <a:r>
              <a:rPr lang="en" sz="2400" dirty="0"/>
              <a:t> and subsequent Pods.</a:t>
            </a:r>
            <a:endParaRPr sz="2400" dirty="0"/>
          </a:p>
          <a:p>
            <a:pPr marL="0" lvl="0" indent="0" algn="l" rtl="0">
              <a:spcBef>
                <a:spcPts val="1000"/>
              </a:spcBef>
              <a:spcAft>
                <a:spcPts val="0"/>
              </a:spcAft>
              <a:buNone/>
            </a:pPr>
            <a:endParaRPr sz="2400" dirty="0"/>
          </a:p>
        </p:txBody>
      </p:sp>
      <p:pic>
        <p:nvPicPr>
          <p:cNvPr id="737" name="Google Shape;737;p106"/>
          <p:cNvPicPr preferRelativeResize="0"/>
          <p:nvPr/>
        </p:nvPicPr>
        <p:blipFill>
          <a:blip r:embed="rId3">
            <a:alphaModFix/>
          </a:blip>
          <a:stretch>
            <a:fillRect/>
          </a:stretch>
        </p:blipFill>
        <p:spPr>
          <a:xfrm>
            <a:off x="1924713" y="4109925"/>
            <a:ext cx="5294567" cy="9454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0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pic>
        <p:nvPicPr>
          <p:cNvPr id="5" name="Picture 4">
            <a:extLst>
              <a:ext uri="{FF2B5EF4-FFF2-40B4-BE49-F238E27FC236}">
                <a16:creationId xmlns:a16="http://schemas.microsoft.com/office/drawing/2014/main" id="{4AA6F0E9-8643-CB4C-9175-B340E984696A}"/>
              </a:ext>
            </a:extLst>
          </p:cNvPr>
          <p:cNvPicPr>
            <a:picLocks noChangeAspect="1"/>
          </p:cNvPicPr>
          <p:nvPr/>
        </p:nvPicPr>
        <p:blipFill>
          <a:blip r:embed="rId3"/>
          <a:stretch>
            <a:fillRect/>
          </a:stretch>
        </p:blipFill>
        <p:spPr>
          <a:xfrm>
            <a:off x="3335711" y="0"/>
            <a:ext cx="4445481" cy="514350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10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Deployment</a:t>
            </a:r>
            <a:endParaRPr/>
          </a:p>
        </p:txBody>
      </p:sp>
      <p:sp>
        <p:nvSpPr>
          <p:cNvPr id="743" name="Google Shape;743;p107"/>
          <p:cNvSpPr txBox="1">
            <a:spLocks noGrp="1"/>
          </p:cNvSpPr>
          <p:nvPr>
            <p:ph type="body" idx="1"/>
          </p:nvPr>
        </p:nvSpPr>
        <p:spPr>
          <a:xfrm>
            <a:off x="457200" y="1200150"/>
            <a:ext cx="55575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dirty="0" err="1">
                <a:solidFill>
                  <a:srgbClr val="1155CC"/>
                </a:solidFill>
                <a:latin typeface="Roboto Mono"/>
                <a:ea typeface="Roboto Mono"/>
                <a:cs typeface="Roboto Mono"/>
                <a:sym typeface="Roboto Mono"/>
              </a:rPr>
              <a:t>revisionHistoryLimit</a:t>
            </a:r>
            <a:r>
              <a:rPr lang="en" sz="1800" dirty="0">
                <a:solidFill>
                  <a:srgbClr val="1155CC"/>
                </a:solidFill>
                <a:latin typeface="Roboto Mono"/>
                <a:ea typeface="Roboto Mono"/>
                <a:cs typeface="Roboto Mono"/>
                <a:sym typeface="Roboto Mono"/>
              </a:rPr>
              <a:t>: </a:t>
            </a:r>
            <a:r>
              <a:rPr lang="en" sz="1800" dirty="0"/>
              <a:t>The number of previous iterations of the Deployment to retain.</a:t>
            </a:r>
            <a:endParaRPr sz="1800" dirty="0">
              <a:solidFill>
                <a:srgbClr val="1155CC"/>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dirty="0">
                <a:solidFill>
                  <a:srgbClr val="1155CC"/>
                </a:solidFill>
                <a:latin typeface="Roboto Mono"/>
                <a:ea typeface="Roboto Mono"/>
                <a:cs typeface="Roboto Mono"/>
                <a:sym typeface="Roboto Mono"/>
              </a:rPr>
              <a:t>strategy: </a:t>
            </a:r>
            <a:r>
              <a:rPr lang="en" sz="1800" dirty="0"/>
              <a:t>Describes the method of  updating the Pods based on the </a:t>
            </a:r>
            <a:r>
              <a:rPr lang="en" sz="1800" dirty="0">
                <a:solidFill>
                  <a:srgbClr val="1155CC"/>
                </a:solidFill>
                <a:latin typeface="Roboto Mono"/>
                <a:ea typeface="Roboto Mono"/>
                <a:cs typeface="Roboto Mono"/>
                <a:sym typeface="Roboto Mono"/>
              </a:rPr>
              <a:t>type</a:t>
            </a:r>
            <a:r>
              <a:rPr lang="en" sz="1800" dirty="0"/>
              <a:t>. Valid options are </a:t>
            </a:r>
            <a:r>
              <a:rPr lang="en" sz="1800" dirty="0">
                <a:solidFill>
                  <a:srgbClr val="CC0000"/>
                </a:solidFill>
                <a:latin typeface="Roboto Mono"/>
                <a:ea typeface="Roboto Mono"/>
                <a:cs typeface="Roboto Mono"/>
                <a:sym typeface="Roboto Mono"/>
              </a:rPr>
              <a:t>Recreate</a:t>
            </a:r>
            <a:r>
              <a:rPr lang="en" sz="1800" dirty="0">
                <a:solidFill>
                  <a:srgbClr val="CC0000"/>
                </a:solidFill>
              </a:rPr>
              <a:t> </a:t>
            </a:r>
            <a:r>
              <a:rPr lang="en" sz="1800" dirty="0"/>
              <a:t>or </a:t>
            </a:r>
            <a:r>
              <a:rPr lang="en" sz="1800" dirty="0" err="1">
                <a:solidFill>
                  <a:srgbClr val="CC0000"/>
                </a:solidFill>
                <a:latin typeface="Roboto Mono"/>
                <a:ea typeface="Roboto Mono"/>
                <a:cs typeface="Roboto Mono"/>
                <a:sym typeface="Roboto Mono"/>
              </a:rPr>
              <a:t>RollingUpdate</a:t>
            </a:r>
            <a:r>
              <a:rPr lang="en" sz="1800" dirty="0"/>
              <a:t>. </a:t>
            </a:r>
            <a:endParaRPr sz="1800" dirty="0"/>
          </a:p>
          <a:p>
            <a:pPr marL="914400" lvl="1" indent="-342900" algn="l" rtl="0">
              <a:spcBef>
                <a:spcPts val="1000"/>
              </a:spcBef>
              <a:spcAft>
                <a:spcPts val="0"/>
              </a:spcAft>
              <a:buSzPts val="1800"/>
              <a:buChar char="○"/>
            </a:pPr>
            <a:r>
              <a:rPr lang="en" sz="1800" dirty="0">
                <a:solidFill>
                  <a:srgbClr val="CC0000"/>
                </a:solidFill>
                <a:latin typeface="Roboto Mono"/>
                <a:ea typeface="Roboto Mono"/>
                <a:cs typeface="Roboto Mono"/>
                <a:sym typeface="Roboto Mono"/>
              </a:rPr>
              <a:t>Recreate: </a:t>
            </a:r>
            <a:r>
              <a:rPr lang="en" sz="1800" dirty="0"/>
              <a:t>All existing Pods are killed before the new ones are created.</a:t>
            </a:r>
            <a:endParaRPr sz="1800" dirty="0">
              <a:solidFill>
                <a:srgbClr val="CC0000"/>
              </a:solidFill>
              <a:latin typeface="Roboto Mono"/>
              <a:ea typeface="Roboto Mono"/>
              <a:cs typeface="Roboto Mono"/>
              <a:sym typeface="Roboto Mono"/>
            </a:endParaRPr>
          </a:p>
          <a:p>
            <a:pPr marL="914400" lvl="1" indent="-342900" algn="l" rtl="0">
              <a:spcBef>
                <a:spcPts val="1000"/>
              </a:spcBef>
              <a:spcAft>
                <a:spcPts val="1000"/>
              </a:spcAft>
              <a:buSzPts val="1800"/>
              <a:buChar char="○"/>
            </a:pPr>
            <a:r>
              <a:rPr lang="en" sz="1800" dirty="0" err="1">
                <a:solidFill>
                  <a:srgbClr val="CC0000"/>
                </a:solidFill>
                <a:latin typeface="Roboto Mono"/>
                <a:ea typeface="Roboto Mono"/>
                <a:cs typeface="Roboto Mono"/>
                <a:sym typeface="Roboto Mono"/>
              </a:rPr>
              <a:t>RollingUpdate</a:t>
            </a:r>
            <a:r>
              <a:rPr lang="en" sz="1800" dirty="0">
                <a:solidFill>
                  <a:srgbClr val="CC0000"/>
                </a:solidFill>
                <a:latin typeface="Roboto Mono"/>
                <a:ea typeface="Roboto Mono"/>
                <a:cs typeface="Roboto Mono"/>
                <a:sym typeface="Roboto Mono"/>
              </a:rPr>
              <a:t>: </a:t>
            </a:r>
            <a:r>
              <a:rPr lang="en" sz="1800" dirty="0"/>
              <a:t>Cycles through updating the Pods according to the parameters: </a:t>
            </a:r>
            <a:r>
              <a:rPr lang="en" sz="1800" dirty="0" err="1">
                <a:solidFill>
                  <a:srgbClr val="1155CC"/>
                </a:solidFill>
                <a:latin typeface="Roboto Mono"/>
                <a:ea typeface="Roboto Mono"/>
                <a:cs typeface="Roboto Mono"/>
                <a:sym typeface="Roboto Mono"/>
              </a:rPr>
              <a:t>maxSurge</a:t>
            </a:r>
            <a:r>
              <a:rPr lang="en" sz="1800" dirty="0"/>
              <a:t> and </a:t>
            </a:r>
            <a:r>
              <a:rPr lang="en" sz="1800" dirty="0" err="1">
                <a:solidFill>
                  <a:srgbClr val="1155CC"/>
                </a:solidFill>
                <a:latin typeface="Roboto Mono"/>
                <a:ea typeface="Roboto Mono"/>
                <a:cs typeface="Roboto Mono"/>
                <a:sym typeface="Roboto Mono"/>
              </a:rPr>
              <a:t>maxUnavailable</a:t>
            </a:r>
            <a:r>
              <a:rPr lang="en" sz="1800" dirty="0"/>
              <a:t>.</a:t>
            </a:r>
            <a:endParaRPr sz="1800" dirty="0"/>
          </a:p>
        </p:txBody>
      </p:sp>
      <p:sp>
        <p:nvSpPr>
          <p:cNvPr id="744" name="Google Shape;744;p107"/>
          <p:cNvSpPr txBox="1">
            <a:spLocks noGrp="1"/>
          </p:cNvSpPr>
          <p:nvPr>
            <p:ph type="body" idx="1"/>
          </p:nvPr>
        </p:nvSpPr>
        <p:spPr>
          <a:xfrm>
            <a:off x="6014750" y="1288125"/>
            <a:ext cx="26721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dirty="0" err="1">
                <a:solidFill>
                  <a:srgbClr val="1155CC"/>
                </a:solidFill>
                <a:latin typeface="Roboto Mono"/>
                <a:ea typeface="Roboto Mono"/>
                <a:cs typeface="Roboto Mono"/>
                <a:sym typeface="Roboto Mono"/>
              </a:rPr>
              <a:t>apiVersion</a:t>
            </a:r>
            <a:r>
              <a:rPr lang="en" sz="1200" dirty="0">
                <a:solidFill>
                  <a:srgbClr val="1155CC"/>
                </a:solidFill>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apps/v1</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kind: </a:t>
            </a:r>
            <a:r>
              <a:rPr lang="en" sz="1200" dirty="0">
                <a:solidFill>
                  <a:srgbClr val="CC0000"/>
                </a:solidFill>
                <a:latin typeface="Roboto Mono"/>
                <a:ea typeface="Roboto Mono"/>
                <a:cs typeface="Roboto Mono"/>
                <a:sym typeface="Roboto Mono"/>
              </a:rPr>
              <a:t>Deployment</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metadata:</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name:</a:t>
            </a:r>
            <a:r>
              <a:rPr lang="en" sz="1200" dirty="0">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deploy-example</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spec:</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replicas: </a:t>
            </a:r>
            <a:r>
              <a:rPr lang="en" sz="1200" dirty="0">
                <a:solidFill>
                  <a:srgbClr val="CC0000"/>
                </a:solidFill>
                <a:latin typeface="Roboto Mono"/>
                <a:ea typeface="Roboto Mono"/>
                <a:cs typeface="Roboto Mono"/>
                <a:sym typeface="Roboto Mono"/>
              </a:rPr>
              <a:t>3</a:t>
            </a:r>
            <a:br>
              <a:rPr lang="en" sz="1200" dirty="0">
                <a:solidFill>
                  <a:srgbClr val="CC0000"/>
                </a:solidFill>
                <a:latin typeface="Roboto Mono"/>
                <a:ea typeface="Roboto Mono"/>
                <a:cs typeface="Roboto Mono"/>
                <a:sym typeface="Roboto Mono"/>
              </a:rPr>
            </a:br>
            <a:r>
              <a:rPr lang="en" sz="1200" dirty="0">
                <a:solidFill>
                  <a:srgbClr val="CC0000"/>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revisionHistoryLimit</a:t>
            </a:r>
            <a:r>
              <a:rPr lang="en" sz="1200" dirty="0">
                <a:solidFill>
                  <a:srgbClr val="1155CC"/>
                </a:solidFill>
                <a:latin typeface="Roboto Mono"/>
                <a:ea typeface="Roboto Mono"/>
                <a:cs typeface="Roboto Mono"/>
                <a:sym typeface="Roboto Mono"/>
              </a:rPr>
              <a:t>:</a:t>
            </a:r>
            <a:r>
              <a:rPr lang="en" sz="1200" dirty="0">
                <a:solidFill>
                  <a:srgbClr val="CC0000"/>
                </a:solidFill>
                <a:latin typeface="Roboto Mono"/>
                <a:ea typeface="Roboto Mono"/>
                <a:cs typeface="Roboto Mono"/>
                <a:sym typeface="Roboto Mono"/>
              </a:rPr>
              <a:t> 3</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selector:</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matchLabels</a:t>
            </a:r>
            <a:r>
              <a:rPr lang="en" sz="1200" dirty="0">
                <a:solidFill>
                  <a:srgbClr val="1155CC"/>
                </a:solidFill>
                <a:latin typeface="Roboto Mono"/>
                <a:ea typeface="Roboto Mono"/>
                <a:cs typeface="Roboto Mono"/>
                <a:sym typeface="Roboto Mono"/>
              </a:rPr>
              <a:t>:</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app: </a:t>
            </a:r>
            <a:r>
              <a:rPr lang="en" sz="1200" dirty="0" err="1">
                <a:solidFill>
                  <a:srgbClr val="CC0000"/>
                </a:solidFill>
                <a:latin typeface="Roboto Mono"/>
                <a:ea typeface="Roboto Mono"/>
                <a:cs typeface="Roboto Mono"/>
                <a:sym typeface="Roboto Mono"/>
              </a:rPr>
              <a:t>nginx</a:t>
            </a:r>
            <a:br>
              <a:rPr lang="en" sz="1200" dirty="0">
                <a:solidFill>
                  <a:srgbClr val="1155CC"/>
                </a:solidFill>
                <a:latin typeface="Roboto Mono"/>
                <a:ea typeface="Roboto Mono"/>
                <a:cs typeface="Roboto Mono"/>
                <a:sym typeface="Roboto Mono"/>
              </a:rPr>
            </a:b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env</a:t>
            </a:r>
            <a:r>
              <a:rPr lang="en" sz="1200" dirty="0">
                <a:solidFill>
                  <a:srgbClr val="1155CC"/>
                </a:solidFill>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prod</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strategy:</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type: </a:t>
            </a:r>
            <a:r>
              <a:rPr lang="en" sz="1200" dirty="0" err="1">
                <a:solidFill>
                  <a:srgbClr val="CC0000"/>
                </a:solidFill>
                <a:latin typeface="Roboto Mono"/>
                <a:ea typeface="Roboto Mono"/>
                <a:cs typeface="Roboto Mono"/>
                <a:sym typeface="Roboto Mono"/>
              </a:rPr>
              <a:t>RollingUpdate</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rollingUpdate</a:t>
            </a:r>
            <a:r>
              <a:rPr lang="en" sz="1200" dirty="0">
                <a:solidFill>
                  <a:srgbClr val="1155CC"/>
                </a:solidFill>
                <a:latin typeface="Roboto Mono"/>
                <a:ea typeface="Roboto Mono"/>
                <a:cs typeface="Roboto Mono"/>
                <a:sym typeface="Roboto Mono"/>
              </a:rPr>
              <a:t>:</a:t>
            </a:r>
            <a:endParaRPr sz="12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maxSurge</a:t>
            </a:r>
            <a:r>
              <a:rPr lang="en" sz="1200" dirty="0">
                <a:solidFill>
                  <a:srgbClr val="1155CC"/>
                </a:solidFill>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1</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a:t>
            </a:r>
            <a:r>
              <a:rPr lang="en" sz="1200" dirty="0" err="1">
                <a:solidFill>
                  <a:srgbClr val="1155CC"/>
                </a:solidFill>
                <a:latin typeface="Roboto Mono"/>
                <a:ea typeface="Roboto Mono"/>
                <a:cs typeface="Roboto Mono"/>
                <a:sym typeface="Roboto Mono"/>
              </a:rPr>
              <a:t>maxUnavailable</a:t>
            </a:r>
            <a:r>
              <a:rPr lang="en" sz="1200" dirty="0">
                <a:solidFill>
                  <a:srgbClr val="1155CC"/>
                </a:solidFill>
                <a:latin typeface="Roboto Mono"/>
                <a:ea typeface="Roboto Mono"/>
                <a:cs typeface="Roboto Mono"/>
                <a:sym typeface="Roboto Mono"/>
              </a:rPr>
              <a:t>: </a:t>
            </a:r>
            <a:r>
              <a:rPr lang="en" sz="1200" dirty="0">
                <a:solidFill>
                  <a:srgbClr val="CC0000"/>
                </a:solidFill>
                <a:latin typeface="Roboto Mono"/>
                <a:ea typeface="Roboto Mono"/>
                <a:cs typeface="Roboto Mono"/>
                <a:sym typeface="Roboto Mono"/>
              </a:rPr>
              <a:t>0</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dirty="0">
                <a:solidFill>
                  <a:srgbClr val="1155CC"/>
                </a:solidFill>
                <a:latin typeface="Roboto Mono"/>
                <a:ea typeface="Roboto Mono"/>
                <a:cs typeface="Roboto Mono"/>
                <a:sym typeface="Roboto Mono"/>
              </a:rPr>
              <a:t>  template:</a:t>
            </a:r>
            <a:endParaRPr sz="12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dirty="0">
                <a:solidFill>
                  <a:srgbClr val="6AA84F"/>
                </a:solidFill>
                <a:latin typeface="Roboto Mono"/>
                <a:ea typeface="Roboto Mono"/>
                <a:cs typeface="Roboto Mono"/>
                <a:sym typeface="Roboto Mono"/>
              </a:rPr>
              <a:t>    </a:t>
            </a:r>
            <a:r>
              <a:rPr lang="en" sz="1200" dirty="0">
                <a:solidFill>
                  <a:srgbClr val="38761D"/>
                </a:solidFill>
                <a:latin typeface="Roboto Mono"/>
                <a:ea typeface="Roboto Mono"/>
                <a:cs typeface="Roboto Mono"/>
                <a:sym typeface="Roboto Mono"/>
              </a:rPr>
              <a:t>&lt;pod template&gt;</a:t>
            </a:r>
            <a:endParaRPr sz="1200" dirty="0">
              <a:solidFill>
                <a:srgbClr val="38761D"/>
              </a:solidFill>
              <a:latin typeface="Roboto Mono"/>
              <a:ea typeface="Roboto Mono"/>
              <a:cs typeface="Roboto Mono"/>
              <a:sym typeface="Roboto Mono"/>
            </a:endParaRPr>
          </a:p>
        </p:txBody>
      </p:sp>
    </p:spTree>
    <p:extLst>
      <p:ext uri="{BB962C8B-B14F-4D97-AF65-F5344CB8AC3E}">
        <p14:creationId xmlns:p14="http://schemas.microsoft.com/office/powerpoint/2010/main" val="84932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pic>
        <p:nvPicPr>
          <p:cNvPr id="197" name="Google Shape;197;p30"/>
          <p:cNvPicPr preferRelativeResize="0"/>
          <p:nvPr/>
        </p:nvPicPr>
        <p:blipFill rotWithShape="1">
          <a:blip r:embed="rId3">
            <a:alphaModFix/>
          </a:blip>
          <a:srcRect l="2879" t="2555" r="2709" b="3476"/>
          <a:stretch/>
        </p:blipFill>
        <p:spPr>
          <a:xfrm>
            <a:off x="4345725" y="1139025"/>
            <a:ext cx="4673100" cy="3953526"/>
          </a:xfrm>
          <a:prstGeom prst="rect">
            <a:avLst/>
          </a:prstGeom>
          <a:noFill/>
          <a:ln>
            <a:noFill/>
          </a:ln>
        </p:spPr>
      </p:pic>
      <p:sp>
        <p:nvSpPr>
          <p:cNvPr id="198" name="Google Shape;198;p30"/>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sp>
        <p:nvSpPr>
          <p:cNvPr id="199" name="Google Shape;199;p30"/>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pic>
        <p:nvPicPr>
          <p:cNvPr id="749" name="Google Shape;749;p108"/>
          <p:cNvPicPr preferRelativeResize="0"/>
          <p:nvPr/>
        </p:nvPicPr>
        <p:blipFill>
          <a:blip r:embed="rId3">
            <a:alphaModFix/>
          </a:blip>
          <a:stretch>
            <a:fillRect/>
          </a:stretch>
        </p:blipFill>
        <p:spPr>
          <a:xfrm>
            <a:off x="2851133" y="1786650"/>
            <a:ext cx="5502753" cy="2689426"/>
          </a:xfrm>
          <a:prstGeom prst="rect">
            <a:avLst/>
          </a:prstGeom>
          <a:noFill/>
          <a:ln>
            <a:noFill/>
          </a:ln>
        </p:spPr>
      </p:pic>
      <p:sp>
        <p:nvSpPr>
          <p:cNvPr id="750" name="Google Shape;750;p108"/>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RollingUpdate Deployment </a:t>
            </a:r>
            <a:endParaRPr/>
          </a:p>
        </p:txBody>
      </p:sp>
      <p:sp>
        <p:nvSpPr>
          <p:cNvPr id="751" name="Google Shape;751;p108"/>
          <p:cNvSpPr txBox="1">
            <a:spLocks noGrp="1"/>
          </p:cNvSpPr>
          <p:nvPr>
            <p:ph type="body" idx="4294967295"/>
          </p:nvPr>
        </p:nvSpPr>
        <p:spPr>
          <a:xfrm>
            <a:off x="457200" y="4073050"/>
            <a:ext cx="3904200" cy="823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52" name="Google Shape;752;p108"/>
          <p:cNvSpPr txBox="1">
            <a:spLocks noGrp="1"/>
          </p:cNvSpPr>
          <p:nvPr>
            <p:ph type="body" idx="4294967295"/>
          </p:nvPr>
        </p:nvSpPr>
        <p:spPr>
          <a:xfrm>
            <a:off x="457200" y="3396875"/>
            <a:ext cx="3904200" cy="5421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            3         3         3         5h</a:t>
            </a:r>
            <a:endParaRPr sz="800">
              <a:solidFill>
                <a:srgbClr val="783F04"/>
              </a:solidFill>
              <a:latin typeface="Roboto Mono"/>
              <a:ea typeface="Roboto Mono"/>
              <a:cs typeface="Roboto Mono"/>
              <a:sym typeface="Roboto Mono"/>
            </a:endParaRPr>
          </a:p>
        </p:txBody>
      </p:sp>
      <p:sp>
        <p:nvSpPr>
          <p:cNvPr id="753" name="Google Shape;753;p108"/>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Updating pod template generates a new </a:t>
            </a:r>
            <a:r>
              <a:rPr lang="en" sz="1800" b="1">
                <a:solidFill>
                  <a:schemeClr val="dk1"/>
                </a:solidFill>
              </a:rPr>
              <a:t>ReplicaSet</a:t>
            </a:r>
            <a:r>
              <a:rPr lang="en" sz="1800">
                <a:solidFill>
                  <a:schemeClr val="dk1"/>
                </a:solidFill>
              </a:rPr>
              <a:t> revision.</a:t>
            </a:r>
            <a:endParaRPr sz="1800"/>
          </a:p>
        </p:txBody>
      </p:sp>
      <p:sp>
        <p:nvSpPr>
          <p:cNvPr id="754" name="Google Shape;754;p108"/>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a:solidFill>
                  <a:srgbClr val="783F04"/>
                </a:solidFill>
                <a:latin typeface="Roboto Mono"/>
                <a:ea typeface="Roboto Mono"/>
                <a:cs typeface="Roboto Mono"/>
                <a:sym typeface="Roboto Mono"/>
              </a:rPr>
              <a:t>54f7ff7d6d</a:t>
            </a:r>
            <a:endParaRPr>
              <a:solidFill>
                <a:srgbClr val="783F04"/>
              </a:solidFill>
              <a:latin typeface="Roboto Mono"/>
              <a:ea typeface="Roboto Mono"/>
              <a:cs typeface="Roboto Mono"/>
              <a:sym typeface="Roboto Mono"/>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109"/>
          <p:cNvPicPr preferRelativeResize="0"/>
          <p:nvPr/>
        </p:nvPicPr>
        <p:blipFill>
          <a:blip r:embed="rId3">
            <a:alphaModFix/>
          </a:blip>
          <a:stretch>
            <a:fillRect/>
          </a:stretch>
        </p:blipFill>
        <p:spPr>
          <a:xfrm>
            <a:off x="2874225" y="702488"/>
            <a:ext cx="5472952" cy="4013924"/>
          </a:xfrm>
          <a:prstGeom prst="rect">
            <a:avLst/>
          </a:prstGeom>
          <a:noFill/>
          <a:ln>
            <a:noFill/>
          </a:ln>
        </p:spPr>
      </p:pic>
      <p:sp>
        <p:nvSpPr>
          <p:cNvPr id="760" name="Google Shape;760;p109"/>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61" name="Google Shape;761;p109"/>
          <p:cNvSpPr txBox="1">
            <a:spLocks noGrp="1"/>
          </p:cNvSpPr>
          <p:nvPr>
            <p:ph type="body" idx="4294967295"/>
          </p:nvPr>
        </p:nvSpPr>
        <p:spPr>
          <a:xfrm>
            <a:off x="457200" y="3395925"/>
            <a:ext cx="3904200" cy="5550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1         1         1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2         3         3         5h</a:t>
            </a:r>
            <a:endParaRPr sz="800">
              <a:solidFill>
                <a:srgbClr val="783F04"/>
              </a:solidFill>
              <a:latin typeface="Roboto Mono"/>
              <a:ea typeface="Roboto Mono"/>
              <a:cs typeface="Roboto Mono"/>
              <a:sym typeface="Roboto Mono"/>
            </a:endParaRPr>
          </a:p>
        </p:txBody>
      </p:sp>
      <p:sp>
        <p:nvSpPr>
          <p:cNvPr id="762" name="Google Shape;762;p109"/>
          <p:cNvSpPr txBox="1">
            <a:spLocks noGrp="1"/>
          </p:cNvSpPr>
          <p:nvPr>
            <p:ph type="body" idx="4294967295"/>
          </p:nvPr>
        </p:nvSpPr>
        <p:spPr>
          <a:xfrm>
            <a:off x="457200" y="4096825"/>
            <a:ext cx="3904200" cy="79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b="1">
                <a:solidFill>
                  <a:srgbClr val="783F04"/>
                </a:solidFill>
                <a:latin typeface="Roboto Mono"/>
                <a:ea typeface="Roboto Mono"/>
                <a:cs typeface="Roboto Mono"/>
                <a:sym typeface="Roboto Mono"/>
              </a:rPr>
              <a:t>mydep-54f7ff7d6d-9gvll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800">
                <a:solidFill>
                  <a:srgbClr val="783F04"/>
                </a:solidFill>
                <a:latin typeface="Roboto Mono"/>
                <a:ea typeface="Roboto Mono"/>
                <a:cs typeface="Roboto Mono"/>
                <a:sym typeface="Roboto Mono"/>
              </a:rPr>
              <a:t>mydep-6766777fff-sjxhf   1/1       Running   0          5h</a:t>
            </a:r>
            <a:endParaRPr sz="800">
              <a:solidFill>
                <a:srgbClr val="783F04"/>
              </a:solidFill>
              <a:latin typeface="Roboto Mono"/>
              <a:ea typeface="Roboto Mono"/>
              <a:cs typeface="Roboto Mono"/>
              <a:sym typeface="Roboto Mono"/>
            </a:endParaRPr>
          </a:p>
        </p:txBody>
      </p:sp>
      <p:sp>
        <p:nvSpPr>
          <p:cNvPr id="763" name="Google Shape;763;p109"/>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dk1"/>
                </a:solidFill>
              </a:rPr>
              <a:t>New </a:t>
            </a:r>
            <a:r>
              <a:rPr lang="en" sz="1800" b="1">
                <a:solidFill>
                  <a:schemeClr val="dk1"/>
                </a:solidFill>
              </a:rPr>
              <a:t>ReplicaSet</a:t>
            </a:r>
            <a:r>
              <a:rPr lang="en" sz="1800">
                <a:solidFill>
                  <a:schemeClr val="dk1"/>
                </a:solidFill>
              </a:rPr>
              <a:t> is initially scaled up based on </a:t>
            </a:r>
            <a:r>
              <a:rPr lang="en" sz="1800">
                <a:solidFill>
                  <a:srgbClr val="1155CC"/>
                </a:solidFill>
                <a:latin typeface="Roboto Mono"/>
                <a:ea typeface="Roboto Mono"/>
                <a:cs typeface="Roboto Mono"/>
                <a:sym typeface="Roboto Mono"/>
              </a:rPr>
              <a:t>maxSurge</a:t>
            </a:r>
            <a:r>
              <a:rPr lang="en" sz="1800">
                <a:solidFill>
                  <a:schemeClr val="dk1"/>
                </a:solidFill>
              </a:rPr>
              <a:t>.</a:t>
            </a:r>
            <a:endParaRPr sz="1800"/>
          </a:p>
        </p:txBody>
      </p:sp>
      <p:sp>
        <p:nvSpPr>
          <p:cNvPr id="764" name="Google Shape;764;p109"/>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pic>
        <p:nvPicPr>
          <p:cNvPr id="769" name="Google Shape;769;p110"/>
          <p:cNvPicPr preferRelativeResize="0"/>
          <p:nvPr/>
        </p:nvPicPr>
        <p:blipFill>
          <a:blip r:embed="rId3">
            <a:alphaModFix/>
          </a:blip>
          <a:stretch>
            <a:fillRect/>
          </a:stretch>
        </p:blipFill>
        <p:spPr>
          <a:xfrm>
            <a:off x="2874225" y="702463"/>
            <a:ext cx="5472952" cy="4315475"/>
          </a:xfrm>
          <a:prstGeom prst="rect">
            <a:avLst/>
          </a:prstGeom>
          <a:noFill/>
          <a:ln>
            <a:noFill/>
          </a:ln>
        </p:spPr>
      </p:pic>
      <p:sp>
        <p:nvSpPr>
          <p:cNvPr id="770" name="Google Shape;770;p110"/>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RollingUpdate Deployment </a:t>
            </a:r>
            <a:endParaRPr>
              <a:solidFill>
                <a:schemeClr val="dk1"/>
              </a:solidFill>
            </a:endParaRPr>
          </a:p>
          <a:p>
            <a:pPr marL="0" lvl="0" indent="0" algn="l" rtl="0">
              <a:spcBef>
                <a:spcPts val="0"/>
              </a:spcBef>
              <a:spcAft>
                <a:spcPts val="0"/>
              </a:spcAft>
              <a:buNone/>
            </a:pPr>
            <a:endParaRPr/>
          </a:p>
        </p:txBody>
      </p:sp>
      <p:sp>
        <p:nvSpPr>
          <p:cNvPr id="771" name="Google Shape;771;p110"/>
          <p:cNvSpPr txBox="1">
            <a:spLocks noGrp="1"/>
          </p:cNvSpPr>
          <p:nvPr>
            <p:ph type="body" idx="4294967295"/>
          </p:nvPr>
        </p:nvSpPr>
        <p:spPr>
          <a:xfrm>
            <a:off x="457200" y="4096800"/>
            <a:ext cx="3904200" cy="79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mydep-6766777fff-hsfz9   1/1       Running   0          5h</a:t>
            </a:r>
            <a:endParaRPr sz="800">
              <a:solidFill>
                <a:srgbClr val="783F04"/>
              </a:solidFill>
              <a:latin typeface="Roboto Mono"/>
              <a:ea typeface="Roboto Mono"/>
              <a:cs typeface="Roboto Mono"/>
              <a:sym typeface="Roboto Mono"/>
            </a:endParaRPr>
          </a:p>
        </p:txBody>
      </p:sp>
      <p:sp>
        <p:nvSpPr>
          <p:cNvPr id="772" name="Google Shape;772;p110"/>
          <p:cNvSpPr txBox="1">
            <a:spLocks noGrp="1"/>
          </p:cNvSpPr>
          <p:nvPr>
            <p:ph type="body" idx="4294967295"/>
          </p:nvPr>
        </p:nvSpPr>
        <p:spPr>
          <a:xfrm>
            <a:off x="457200" y="3397575"/>
            <a:ext cx="3904200" cy="553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2         2         2         8s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2         2         2         5h</a:t>
            </a:r>
            <a:endParaRPr sz="800">
              <a:solidFill>
                <a:srgbClr val="783F04"/>
              </a:solidFill>
              <a:latin typeface="Roboto Mono"/>
              <a:ea typeface="Roboto Mono"/>
              <a:cs typeface="Roboto Mono"/>
              <a:sym typeface="Roboto Mono"/>
            </a:endParaRPr>
          </a:p>
        </p:txBody>
      </p:sp>
      <p:sp>
        <p:nvSpPr>
          <p:cNvPr id="773" name="Google Shape;773;p110"/>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sp>
        <p:nvSpPr>
          <p:cNvPr id="774" name="Google Shape;774;p110"/>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80" name="Google Shape;780;p111"/>
          <p:cNvSpPr txBox="1">
            <a:spLocks noGrp="1"/>
          </p:cNvSpPr>
          <p:nvPr>
            <p:ph type="body" idx="4294967295"/>
          </p:nvPr>
        </p:nvSpPr>
        <p:spPr>
          <a:xfrm>
            <a:off x="457200" y="3398550"/>
            <a:ext cx="3904200" cy="556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3         3         3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0         1         1         5h</a:t>
            </a:r>
            <a:endParaRPr sz="800">
              <a:solidFill>
                <a:srgbClr val="783F04"/>
              </a:solidFill>
              <a:latin typeface="Roboto Mono"/>
              <a:ea typeface="Roboto Mono"/>
              <a:cs typeface="Roboto Mono"/>
              <a:sym typeface="Roboto Mono"/>
            </a:endParaRPr>
          </a:p>
        </p:txBody>
      </p:sp>
      <p:sp>
        <p:nvSpPr>
          <p:cNvPr id="781" name="Google Shape;781;p111"/>
          <p:cNvSpPr txBox="1">
            <a:spLocks noGrp="1"/>
          </p:cNvSpPr>
          <p:nvPr>
            <p:ph type="body" idx="4294967295"/>
          </p:nvPr>
        </p:nvSpPr>
        <p:spPr>
          <a:xfrm>
            <a:off x="457200" y="4103900"/>
            <a:ext cx="3904200" cy="799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7s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mydep-6766777fff-9r2zn   1/1       Running   0          5h</a:t>
            </a:r>
            <a:endParaRPr sz="800">
              <a:solidFill>
                <a:srgbClr val="783F04"/>
              </a:solidFill>
              <a:latin typeface="Roboto Mono"/>
              <a:ea typeface="Roboto Mono"/>
              <a:cs typeface="Roboto Mono"/>
              <a:sym typeface="Roboto Mono"/>
            </a:endParaRPr>
          </a:p>
        </p:txBody>
      </p:sp>
      <p:sp>
        <p:nvSpPr>
          <p:cNvPr id="782" name="Google Shape;782;p111"/>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83" name="Google Shape;783;p111"/>
          <p:cNvPicPr preferRelativeResize="0"/>
          <p:nvPr/>
        </p:nvPicPr>
        <p:blipFill>
          <a:blip r:embed="rId3">
            <a:alphaModFix/>
          </a:blip>
          <a:stretch>
            <a:fillRect/>
          </a:stretch>
        </p:blipFill>
        <p:spPr>
          <a:xfrm>
            <a:off x="2874225" y="702493"/>
            <a:ext cx="5472952" cy="4620245"/>
          </a:xfrm>
          <a:prstGeom prst="rect">
            <a:avLst/>
          </a:prstGeom>
          <a:noFill/>
          <a:ln>
            <a:noFill/>
          </a:ln>
        </p:spPr>
      </p:pic>
      <p:sp>
        <p:nvSpPr>
          <p:cNvPr id="784" name="Google Shape;784;p111"/>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112"/>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790" name="Google Shape;790;p112"/>
          <p:cNvSpPr txBox="1">
            <a:spLocks noGrp="1"/>
          </p:cNvSpPr>
          <p:nvPr>
            <p:ph type="body" idx="4294967295"/>
          </p:nvPr>
        </p:nvSpPr>
        <p:spPr>
          <a:xfrm>
            <a:off x="457200" y="3399250"/>
            <a:ext cx="3904200" cy="5562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            3         3         3         13s</a:t>
            </a:r>
            <a:br>
              <a:rPr lang="en" sz="800" b="1">
                <a:solidFill>
                  <a:srgbClr val="783F04"/>
                </a:solidFill>
                <a:latin typeface="Roboto Mono"/>
                <a:ea typeface="Roboto Mono"/>
                <a:cs typeface="Roboto Mono"/>
                <a:sym typeface="Roboto Mono"/>
              </a:rPr>
            </a:b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791" name="Google Shape;791;p112"/>
          <p:cNvSpPr txBox="1">
            <a:spLocks noGrp="1"/>
          </p:cNvSpPr>
          <p:nvPr>
            <p:ph type="body" idx="4294967295"/>
          </p:nvPr>
        </p:nvSpPr>
        <p:spPr>
          <a:xfrm>
            <a:off x="457200" y="4104700"/>
            <a:ext cx="3904200" cy="789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8s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5s</a:t>
            </a:r>
            <a:endParaRPr sz="800" b="1">
              <a:solidFill>
                <a:srgbClr val="783F04"/>
              </a:solidFill>
              <a:latin typeface="Roboto Mono"/>
              <a:ea typeface="Roboto Mono"/>
              <a:cs typeface="Roboto Mono"/>
              <a:sym typeface="Roboto Mono"/>
            </a:endParaRPr>
          </a:p>
        </p:txBody>
      </p:sp>
      <p:sp>
        <p:nvSpPr>
          <p:cNvPr id="792" name="Google Shape;792;p112"/>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rPr>
              <a:t>Phase out of old Pods managed by </a:t>
            </a:r>
            <a:r>
              <a:rPr lang="en" sz="1800">
                <a:solidFill>
                  <a:srgbClr val="1155CC"/>
                </a:solidFill>
                <a:latin typeface="Roboto Mono"/>
                <a:ea typeface="Roboto Mono"/>
                <a:cs typeface="Roboto Mono"/>
                <a:sym typeface="Roboto Mono"/>
              </a:rPr>
              <a:t>maxSurge</a:t>
            </a:r>
            <a:r>
              <a:rPr lang="en" sz="1800">
                <a:solidFill>
                  <a:schemeClr val="dk1"/>
                </a:solidFill>
              </a:rPr>
              <a:t> and </a:t>
            </a:r>
            <a:r>
              <a:rPr lang="en" sz="1800">
                <a:solidFill>
                  <a:srgbClr val="1155CC"/>
                </a:solidFill>
                <a:latin typeface="Roboto Mono"/>
                <a:ea typeface="Roboto Mono"/>
                <a:cs typeface="Roboto Mono"/>
                <a:sym typeface="Roboto Mono"/>
              </a:rPr>
              <a:t>maxUnavailable.</a:t>
            </a:r>
            <a:endParaRPr sz="1800">
              <a:solidFill>
                <a:srgbClr val="1155CC"/>
              </a:solidFill>
              <a:latin typeface="Roboto Mono"/>
              <a:ea typeface="Roboto Mono"/>
              <a:cs typeface="Roboto Mono"/>
              <a:sym typeface="Roboto Mono"/>
            </a:endParaRPr>
          </a:p>
        </p:txBody>
      </p:sp>
      <p:pic>
        <p:nvPicPr>
          <p:cNvPr id="793" name="Google Shape;793;p112"/>
          <p:cNvPicPr preferRelativeResize="0"/>
          <p:nvPr/>
        </p:nvPicPr>
        <p:blipFill>
          <a:blip r:embed="rId3">
            <a:alphaModFix/>
          </a:blip>
          <a:stretch>
            <a:fillRect/>
          </a:stretch>
        </p:blipFill>
        <p:spPr>
          <a:xfrm>
            <a:off x="2866012" y="699550"/>
            <a:ext cx="5472977" cy="4620224"/>
          </a:xfrm>
          <a:prstGeom prst="rect">
            <a:avLst/>
          </a:prstGeom>
          <a:noFill/>
          <a:ln>
            <a:noFill/>
          </a:ln>
        </p:spPr>
      </p:pic>
      <p:sp>
        <p:nvSpPr>
          <p:cNvPr id="794" name="Google Shape;794;p112"/>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113"/>
          <p:cNvSpPr txBox="1">
            <a:spLocks noGrp="1"/>
          </p:cNvSpPr>
          <p:nvPr>
            <p:ph type="title"/>
          </p:nvPr>
        </p:nvSpPr>
        <p:spPr>
          <a:xfrm>
            <a:off x="457200" y="205978"/>
            <a:ext cx="8229600" cy="85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RollingUpdate Deployment </a:t>
            </a:r>
            <a:endParaRPr/>
          </a:p>
        </p:txBody>
      </p:sp>
      <p:sp>
        <p:nvSpPr>
          <p:cNvPr id="800" name="Google Shape;800;p113"/>
          <p:cNvSpPr txBox="1">
            <a:spLocks noGrp="1"/>
          </p:cNvSpPr>
          <p:nvPr>
            <p:ph type="body" idx="4294967295"/>
          </p:nvPr>
        </p:nvSpPr>
        <p:spPr>
          <a:xfrm>
            <a:off x="457200" y="3398075"/>
            <a:ext cx="3904200" cy="5574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replicaset</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DESIRED   CURRENT   READY     AGE</a:t>
            </a:r>
            <a:br>
              <a:rPr lang="en" sz="800">
                <a:solidFill>
                  <a:srgbClr val="783F04"/>
                </a:solidFill>
                <a:latin typeface="Roboto Mono"/>
                <a:ea typeface="Roboto Mono"/>
                <a:cs typeface="Roboto Mono"/>
                <a:sym typeface="Roboto Mono"/>
              </a:rPr>
            </a:br>
            <a:r>
              <a:rPr lang="en" sz="800" b="1">
                <a:solidFill>
                  <a:srgbClr val="783F04"/>
                </a:solidFill>
                <a:latin typeface="Roboto Mono"/>
                <a:ea typeface="Roboto Mono"/>
                <a:cs typeface="Roboto Mono"/>
                <a:sym typeface="Roboto Mono"/>
              </a:rPr>
              <a:t>mydep-54f7ff7d6d            3         3         3         15s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mydep-6766777fff            0         0         0         5h</a:t>
            </a:r>
            <a:endParaRPr sz="800">
              <a:solidFill>
                <a:srgbClr val="783F04"/>
              </a:solidFill>
              <a:latin typeface="Roboto Mono"/>
              <a:ea typeface="Roboto Mono"/>
              <a:cs typeface="Roboto Mono"/>
              <a:sym typeface="Roboto Mono"/>
            </a:endParaRPr>
          </a:p>
        </p:txBody>
      </p:sp>
      <p:sp>
        <p:nvSpPr>
          <p:cNvPr id="801" name="Google Shape;801;p113"/>
          <p:cNvSpPr txBox="1">
            <a:spLocks noGrp="1"/>
          </p:cNvSpPr>
          <p:nvPr>
            <p:ph type="body" idx="4294967295"/>
          </p:nvPr>
        </p:nvSpPr>
        <p:spPr>
          <a:xfrm>
            <a:off x="457200" y="4103550"/>
            <a:ext cx="3904200" cy="7899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783F04"/>
                </a:solidFill>
                <a:latin typeface="Roboto Mono"/>
                <a:ea typeface="Roboto Mono"/>
                <a:cs typeface="Roboto Mono"/>
                <a:sym typeface="Roboto Mono"/>
              </a:rPr>
              <a:t>$ kubectl get pods</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a:solidFill>
                  <a:srgbClr val="783F04"/>
                </a:solidFill>
                <a:latin typeface="Roboto Mono"/>
                <a:ea typeface="Roboto Mono"/>
                <a:cs typeface="Roboto Mono"/>
                <a:sym typeface="Roboto Mono"/>
              </a:rPr>
              <a:t>NAME                     READY     STATUS    RESTARTS   AGE</a:t>
            </a:r>
            <a:endParaRPr sz="8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mydep-54f7ff7d6d-9gvll   1/1       Running   0          12s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mydep-54f7ff7d6d-cqvlq   1/1       Running   0          10s</a:t>
            </a:r>
            <a:endParaRPr sz="800" b="1">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800" b="1">
                <a:solidFill>
                  <a:srgbClr val="783F04"/>
                </a:solidFill>
                <a:latin typeface="Roboto Mono"/>
                <a:ea typeface="Roboto Mono"/>
                <a:cs typeface="Roboto Mono"/>
                <a:sym typeface="Roboto Mono"/>
              </a:rPr>
              <a:t>mydep-54f7ff7d6d-gccr6   1/1       Running   0          7s</a:t>
            </a:r>
            <a:endParaRPr sz="800" b="1">
              <a:solidFill>
                <a:srgbClr val="783F04"/>
              </a:solidFill>
              <a:latin typeface="Roboto Mono"/>
              <a:ea typeface="Roboto Mono"/>
              <a:cs typeface="Roboto Mono"/>
              <a:sym typeface="Roboto Mono"/>
            </a:endParaRPr>
          </a:p>
        </p:txBody>
      </p:sp>
      <p:sp>
        <p:nvSpPr>
          <p:cNvPr id="802" name="Google Shape;802;p113"/>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Updated to new deployment revision completed.</a:t>
            </a:r>
            <a:endParaRPr sz="1800">
              <a:solidFill>
                <a:srgbClr val="1155CC"/>
              </a:solidFill>
              <a:latin typeface="Roboto Mono"/>
              <a:ea typeface="Roboto Mono"/>
              <a:cs typeface="Roboto Mono"/>
              <a:sym typeface="Roboto Mono"/>
            </a:endParaRPr>
          </a:p>
        </p:txBody>
      </p:sp>
      <p:pic>
        <p:nvPicPr>
          <p:cNvPr id="803" name="Google Shape;803;p113"/>
          <p:cNvPicPr preferRelativeResize="0"/>
          <p:nvPr/>
        </p:nvPicPr>
        <p:blipFill>
          <a:blip r:embed="rId3">
            <a:alphaModFix/>
          </a:blip>
          <a:stretch>
            <a:fillRect/>
          </a:stretch>
        </p:blipFill>
        <p:spPr>
          <a:xfrm>
            <a:off x="2850250" y="1543383"/>
            <a:ext cx="5504500" cy="2690329"/>
          </a:xfrm>
          <a:prstGeom prst="rect">
            <a:avLst/>
          </a:prstGeom>
          <a:noFill/>
          <a:ln>
            <a:noFill/>
          </a:ln>
        </p:spPr>
      </p:pic>
      <p:sp>
        <p:nvSpPr>
          <p:cNvPr id="804" name="Google Shape;804;p113"/>
          <p:cNvSpPr txBox="1"/>
          <p:nvPr/>
        </p:nvSpPr>
        <p:spPr>
          <a:xfrm>
            <a:off x="457200" y="2187600"/>
            <a:ext cx="2031900" cy="10623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t>R1 pod-template-hash:</a:t>
            </a:r>
            <a:r>
              <a:rPr lang="en" sz="1200"/>
              <a:t> </a:t>
            </a:r>
            <a:r>
              <a:rPr lang="en">
                <a:solidFill>
                  <a:srgbClr val="783F04"/>
                </a:solidFill>
                <a:latin typeface="Roboto Mono"/>
                <a:ea typeface="Roboto Mono"/>
                <a:cs typeface="Roboto Mono"/>
                <a:sym typeface="Roboto Mono"/>
              </a:rPr>
              <a:t>676677fff</a:t>
            </a:r>
            <a:endParaRPr sz="12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1200" b="1"/>
              <a:t>R2 pod-template-hash:</a:t>
            </a:r>
            <a:r>
              <a:rPr lang="en" sz="1200"/>
              <a:t> </a:t>
            </a:r>
            <a:r>
              <a:rPr lang="en" b="1">
                <a:solidFill>
                  <a:srgbClr val="783F04"/>
                </a:solidFill>
                <a:latin typeface="Roboto Mono"/>
                <a:ea typeface="Roboto Mono"/>
                <a:cs typeface="Roboto Mono"/>
                <a:sym typeface="Roboto Mono"/>
              </a:rPr>
              <a:t>54f7ff7d6d</a:t>
            </a:r>
            <a:endParaRPr b="1">
              <a:solidFill>
                <a:srgbClr val="783F04"/>
              </a:solidFill>
              <a:latin typeface="Roboto Mono"/>
              <a:ea typeface="Roboto Mono"/>
              <a:cs typeface="Roboto Mono"/>
              <a:sym typeface="Roboto Mono"/>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12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Taints and Tolerations</a:t>
            </a:r>
            <a:endParaRPr dirty="0"/>
          </a:p>
        </p:txBody>
      </p:sp>
      <p:sp>
        <p:nvSpPr>
          <p:cNvPr id="862" name="Google Shape;862;p121"/>
          <p:cNvSpPr txBox="1">
            <a:spLocks noGrp="1"/>
          </p:cNvSpPr>
          <p:nvPr>
            <p:ph type="body" idx="1"/>
          </p:nvPr>
        </p:nvSpPr>
        <p:spPr>
          <a:xfrm>
            <a:off x="105508" y="1200149"/>
            <a:ext cx="4346192" cy="3864219"/>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spcBef>
                <a:spcPts val="0"/>
              </a:spcBef>
              <a:buNone/>
            </a:pPr>
            <a:r>
              <a:rPr lang="en-US" sz="1100" dirty="0">
                <a:solidFill>
                  <a:srgbClr val="1155CC"/>
                </a:solidFill>
                <a:latin typeface="Roboto Mono"/>
                <a:ea typeface="Roboto Mono"/>
                <a:cs typeface="Roboto Mono"/>
                <a:sym typeface="Roboto Mono"/>
              </a:rPr>
              <a:t>$ </a:t>
            </a:r>
            <a:r>
              <a:rPr lang="en-US" sz="1100" dirty="0" err="1">
                <a:solidFill>
                  <a:srgbClr val="1155CC"/>
                </a:solidFill>
                <a:latin typeface="Roboto Mono"/>
                <a:ea typeface="Roboto Mono"/>
                <a:cs typeface="Roboto Mono"/>
                <a:sym typeface="Roboto Mono"/>
              </a:rPr>
              <a:t>kubectl</a:t>
            </a:r>
            <a:r>
              <a:rPr lang="en-US" sz="1100" dirty="0">
                <a:solidFill>
                  <a:srgbClr val="1155CC"/>
                </a:solidFill>
                <a:latin typeface="Roboto Mono"/>
                <a:ea typeface="Roboto Mono"/>
                <a:cs typeface="Roboto Mono"/>
                <a:sym typeface="Roboto Mono"/>
              </a:rPr>
              <a:t> taint nodes node1 key=</a:t>
            </a:r>
            <a:r>
              <a:rPr lang="en-US" sz="1100" dirty="0" err="1">
                <a:solidFill>
                  <a:srgbClr val="1155CC"/>
                </a:solidFill>
                <a:latin typeface="Roboto Mono"/>
                <a:ea typeface="Roboto Mono"/>
                <a:cs typeface="Roboto Mono"/>
                <a:sym typeface="Roboto Mono"/>
              </a:rPr>
              <a:t>value:NoSchedule</a:t>
            </a:r>
            <a:endParaRPr lang="en-US" sz="1100" dirty="0">
              <a:solidFill>
                <a:srgbClr val="1155CC"/>
              </a:solidFill>
              <a:latin typeface="Roboto Mono"/>
              <a:ea typeface="Roboto Mono"/>
              <a:cs typeface="Roboto Mono"/>
              <a:sym typeface="Roboto Mono"/>
            </a:endParaRP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tolerations:</a:t>
            </a:r>
          </a:p>
          <a:p>
            <a:pPr marL="0" lvl="0" indent="0">
              <a:spcBef>
                <a:spcPts val="0"/>
              </a:spcBef>
              <a:buNone/>
            </a:pPr>
            <a:r>
              <a:rPr lang="en-US" sz="1100" dirty="0">
                <a:solidFill>
                  <a:srgbClr val="1155CC"/>
                </a:solidFill>
                <a:latin typeface="Roboto Mono"/>
                <a:ea typeface="Roboto Mono"/>
                <a:cs typeface="Roboto Mono"/>
                <a:sym typeface="Roboto Mono"/>
              </a:rPr>
              <a:t>- key: "key"</a:t>
            </a:r>
          </a:p>
          <a:p>
            <a:pPr marL="0" lvl="0" indent="0">
              <a:spcBef>
                <a:spcPts val="0"/>
              </a:spcBef>
              <a:buNone/>
            </a:pPr>
            <a:r>
              <a:rPr lang="en-US" sz="1100" dirty="0">
                <a:solidFill>
                  <a:srgbClr val="1155CC"/>
                </a:solidFill>
                <a:latin typeface="Roboto Mono"/>
                <a:ea typeface="Roboto Mono"/>
                <a:cs typeface="Roboto Mono"/>
                <a:sym typeface="Roboto Mono"/>
              </a:rPr>
              <a:t>  operator: "Equal"</a:t>
            </a:r>
          </a:p>
          <a:p>
            <a:pPr marL="0" lvl="0" indent="0">
              <a:spcBef>
                <a:spcPts val="0"/>
              </a:spcBef>
              <a:buNone/>
            </a:pPr>
            <a:r>
              <a:rPr lang="en-US" sz="1100" dirty="0">
                <a:solidFill>
                  <a:srgbClr val="1155CC"/>
                </a:solidFill>
                <a:latin typeface="Roboto Mono"/>
                <a:ea typeface="Roboto Mono"/>
                <a:cs typeface="Roboto Mono"/>
                <a:sym typeface="Roboto Mono"/>
              </a:rPr>
              <a:t>  value: "value"</a:t>
            </a:r>
          </a:p>
          <a:p>
            <a:pPr marL="0" lvl="0" indent="0">
              <a:spcBef>
                <a:spcPts val="0"/>
              </a:spcBef>
              <a:buNone/>
            </a:pPr>
            <a:r>
              <a:rPr lang="en-US" sz="1100" dirty="0">
                <a:solidFill>
                  <a:srgbClr val="1155CC"/>
                </a:solidFill>
                <a:latin typeface="Roboto Mono"/>
                <a:ea typeface="Roboto Mono"/>
                <a:cs typeface="Roboto Mono"/>
                <a:sym typeface="Roboto Mono"/>
              </a:rPr>
              <a:t>  effect: "</a:t>
            </a:r>
            <a:r>
              <a:rPr lang="en-US" sz="1100" dirty="0" err="1">
                <a:solidFill>
                  <a:srgbClr val="1155CC"/>
                </a:solidFill>
                <a:latin typeface="Roboto Mono"/>
                <a:ea typeface="Roboto Mono"/>
                <a:cs typeface="Roboto Mono"/>
                <a:sym typeface="Roboto Mono"/>
              </a:rPr>
              <a:t>NoSchedule</a:t>
            </a:r>
            <a:r>
              <a:rPr lang="en-US" sz="1100" dirty="0">
                <a:solidFill>
                  <a:srgbClr val="1155CC"/>
                </a:solidFill>
                <a:latin typeface="Roboto Mono"/>
                <a:ea typeface="Roboto Mono"/>
                <a:cs typeface="Roboto Mono"/>
                <a:sym typeface="Roboto Mono"/>
              </a:rPr>
              <a:t>”</a:t>
            </a: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a:t>
            </a:r>
          </a:p>
          <a:p>
            <a:pPr marL="0" lvl="0" indent="0">
              <a:spcBef>
                <a:spcPts val="0"/>
              </a:spcBef>
              <a:buNone/>
            </a:pPr>
            <a:r>
              <a:rPr lang="en-US" sz="1100" dirty="0">
                <a:solidFill>
                  <a:srgbClr val="1155CC"/>
                </a:solidFill>
                <a:latin typeface="Roboto Mono"/>
                <a:ea typeface="Roboto Mono"/>
                <a:cs typeface="Roboto Mono"/>
                <a:sym typeface="Roboto Mono"/>
              </a:rPr>
              <a:t>tolerations:</a:t>
            </a:r>
          </a:p>
          <a:p>
            <a:pPr marL="0" lvl="0" indent="0">
              <a:spcBef>
                <a:spcPts val="0"/>
              </a:spcBef>
              <a:buNone/>
            </a:pPr>
            <a:r>
              <a:rPr lang="en-US" sz="1100" dirty="0">
                <a:solidFill>
                  <a:srgbClr val="1155CC"/>
                </a:solidFill>
                <a:latin typeface="Roboto Mono"/>
                <a:ea typeface="Roboto Mono"/>
                <a:cs typeface="Roboto Mono"/>
                <a:sym typeface="Roboto Mono"/>
              </a:rPr>
              <a:t>- operator: "Exists"</a:t>
            </a: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tolerations:</a:t>
            </a:r>
          </a:p>
          <a:p>
            <a:pPr marL="0" lvl="0" indent="0">
              <a:spcBef>
                <a:spcPts val="0"/>
              </a:spcBef>
              <a:buNone/>
            </a:pPr>
            <a:r>
              <a:rPr lang="en-US" sz="1100" dirty="0">
                <a:solidFill>
                  <a:srgbClr val="1155CC"/>
                </a:solidFill>
                <a:latin typeface="Roboto Mono"/>
                <a:ea typeface="Roboto Mono"/>
                <a:cs typeface="Roboto Mono"/>
                <a:sym typeface="Roboto Mono"/>
              </a:rPr>
              <a:t>- key: "key"</a:t>
            </a:r>
          </a:p>
          <a:p>
            <a:pPr marL="0" lvl="0" indent="0">
              <a:spcBef>
                <a:spcPts val="0"/>
              </a:spcBef>
              <a:buNone/>
            </a:pPr>
            <a:r>
              <a:rPr lang="en-US" sz="1100" dirty="0">
                <a:solidFill>
                  <a:srgbClr val="1155CC"/>
                </a:solidFill>
                <a:latin typeface="Roboto Mono"/>
                <a:ea typeface="Roboto Mono"/>
                <a:cs typeface="Roboto Mono"/>
                <a:sym typeface="Roboto Mono"/>
              </a:rPr>
              <a:t>  operator: "Exists”</a:t>
            </a: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tolerations:</a:t>
            </a:r>
          </a:p>
          <a:p>
            <a:pPr marL="0" lvl="0" indent="0">
              <a:spcBef>
                <a:spcPts val="0"/>
              </a:spcBef>
              <a:buNone/>
            </a:pPr>
            <a:r>
              <a:rPr lang="en-US" sz="1100" dirty="0">
                <a:solidFill>
                  <a:srgbClr val="1155CC"/>
                </a:solidFill>
                <a:latin typeface="Roboto Mono"/>
                <a:ea typeface="Roboto Mono"/>
                <a:cs typeface="Roboto Mono"/>
                <a:sym typeface="Roboto Mono"/>
              </a:rPr>
              <a:t>- key: "key1"</a:t>
            </a:r>
          </a:p>
          <a:p>
            <a:pPr marL="0" lvl="0" indent="0">
              <a:spcBef>
                <a:spcPts val="0"/>
              </a:spcBef>
              <a:buNone/>
            </a:pPr>
            <a:r>
              <a:rPr lang="en-US" sz="1100" dirty="0">
                <a:solidFill>
                  <a:srgbClr val="1155CC"/>
                </a:solidFill>
                <a:latin typeface="Roboto Mono"/>
                <a:ea typeface="Roboto Mono"/>
                <a:cs typeface="Roboto Mono"/>
                <a:sym typeface="Roboto Mono"/>
              </a:rPr>
              <a:t>  operator: "Equal"</a:t>
            </a:r>
          </a:p>
          <a:p>
            <a:pPr marL="0" lvl="0" indent="0">
              <a:spcBef>
                <a:spcPts val="0"/>
              </a:spcBef>
              <a:buNone/>
            </a:pPr>
            <a:r>
              <a:rPr lang="en-US" sz="1100" dirty="0">
                <a:solidFill>
                  <a:srgbClr val="1155CC"/>
                </a:solidFill>
                <a:latin typeface="Roboto Mono"/>
                <a:ea typeface="Roboto Mono"/>
                <a:cs typeface="Roboto Mono"/>
                <a:sym typeface="Roboto Mono"/>
              </a:rPr>
              <a:t>  value: "value1"</a:t>
            </a:r>
          </a:p>
          <a:p>
            <a:pPr marL="0" lvl="0" indent="0">
              <a:spcBef>
                <a:spcPts val="0"/>
              </a:spcBef>
              <a:buNone/>
            </a:pPr>
            <a:r>
              <a:rPr lang="en-US" sz="1100" dirty="0">
                <a:solidFill>
                  <a:srgbClr val="1155CC"/>
                </a:solidFill>
                <a:latin typeface="Roboto Mono"/>
                <a:ea typeface="Roboto Mono"/>
                <a:cs typeface="Roboto Mono"/>
                <a:sym typeface="Roboto Mono"/>
              </a:rPr>
              <a:t>  effect: "</a:t>
            </a:r>
            <a:r>
              <a:rPr lang="en-US" sz="1100" dirty="0" err="1">
                <a:solidFill>
                  <a:srgbClr val="1155CC"/>
                </a:solidFill>
                <a:latin typeface="Roboto Mono"/>
                <a:ea typeface="Roboto Mono"/>
                <a:cs typeface="Roboto Mono"/>
                <a:sym typeface="Roboto Mono"/>
              </a:rPr>
              <a:t>NoExecute</a:t>
            </a:r>
            <a:r>
              <a:rPr lang="en-US" sz="1100" dirty="0">
                <a:solidFill>
                  <a:srgbClr val="1155CC"/>
                </a:solidFill>
                <a:latin typeface="Roboto Mono"/>
                <a:ea typeface="Roboto Mono"/>
                <a:cs typeface="Roboto Mono"/>
                <a:sym typeface="Roboto Mono"/>
              </a:rPr>
              <a:t>"</a:t>
            </a:r>
          </a:p>
          <a:p>
            <a:pPr marL="0" lvl="0" indent="0">
              <a:spcBef>
                <a:spcPts val="0"/>
              </a:spcBef>
              <a:buNone/>
            </a:pPr>
            <a:r>
              <a:rPr lang="en-US" sz="1100" dirty="0">
                <a:solidFill>
                  <a:srgbClr val="1155CC"/>
                </a:solidFill>
                <a:latin typeface="Roboto Mono"/>
                <a:ea typeface="Roboto Mono"/>
                <a:cs typeface="Roboto Mono"/>
                <a:sym typeface="Roboto Mono"/>
              </a:rPr>
              <a:t>  </a:t>
            </a:r>
            <a:r>
              <a:rPr lang="en-US" sz="1100" dirty="0" err="1">
                <a:solidFill>
                  <a:srgbClr val="1155CC"/>
                </a:solidFill>
                <a:latin typeface="Roboto Mono"/>
                <a:ea typeface="Roboto Mono"/>
                <a:cs typeface="Roboto Mono"/>
                <a:sym typeface="Roboto Mono"/>
              </a:rPr>
              <a:t>tolerationSeconds</a:t>
            </a:r>
            <a:r>
              <a:rPr lang="en-US" sz="1100" dirty="0">
                <a:solidFill>
                  <a:srgbClr val="1155CC"/>
                </a:solidFill>
                <a:latin typeface="Roboto Mono"/>
                <a:ea typeface="Roboto Mono"/>
                <a:cs typeface="Roboto Mono"/>
                <a:sym typeface="Roboto Mono"/>
              </a:rPr>
              <a:t>: 3600</a:t>
            </a:r>
          </a:p>
        </p:txBody>
      </p:sp>
      <p:sp>
        <p:nvSpPr>
          <p:cNvPr id="863" name="Google Shape;863;p121"/>
          <p:cNvSpPr txBox="1">
            <a:spLocks noGrp="1"/>
          </p:cNvSpPr>
          <p:nvPr>
            <p:ph type="body" idx="2"/>
          </p:nvPr>
        </p:nvSpPr>
        <p:spPr>
          <a:xfrm>
            <a:off x="4572000" y="1200148"/>
            <a:ext cx="4448908" cy="3864219"/>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indent="0">
              <a:spcBef>
                <a:spcPts val="0"/>
              </a:spcBef>
              <a:buNone/>
            </a:pPr>
            <a:r>
              <a:rPr lang="en-US" sz="1100" dirty="0">
                <a:solidFill>
                  <a:srgbClr val="1155CC"/>
                </a:solidFill>
                <a:latin typeface="Roboto Mono"/>
                <a:ea typeface="Roboto Mono"/>
                <a:cs typeface="Roboto Mono"/>
                <a:sym typeface="Roboto Mono"/>
              </a:rPr>
              <a:t>$ </a:t>
            </a:r>
            <a:r>
              <a:rPr lang="en-US" sz="1100" dirty="0" err="1">
                <a:solidFill>
                  <a:srgbClr val="1155CC"/>
                </a:solidFill>
                <a:latin typeface="Roboto Mono"/>
                <a:ea typeface="Roboto Mono"/>
                <a:cs typeface="Roboto Mono"/>
                <a:sym typeface="Roboto Mono"/>
              </a:rPr>
              <a:t>kubectl</a:t>
            </a:r>
            <a:r>
              <a:rPr lang="en-US" sz="1100" dirty="0">
                <a:solidFill>
                  <a:srgbClr val="1155CC"/>
                </a:solidFill>
                <a:latin typeface="Roboto Mono"/>
                <a:ea typeface="Roboto Mono"/>
                <a:cs typeface="Roboto Mono"/>
                <a:sym typeface="Roboto Mono"/>
              </a:rPr>
              <a:t> taint nodes node1 </a:t>
            </a:r>
            <a:r>
              <a:rPr lang="en-US" sz="1100" dirty="0" err="1">
                <a:solidFill>
                  <a:srgbClr val="1155CC"/>
                </a:solidFill>
                <a:latin typeface="Roboto Mono"/>
                <a:ea typeface="Roboto Mono"/>
                <a:cs typeface="Roboto Mono"/>
                <a:sym typeface="Roboto Mono"/>
              </a:rPr>
              <a:t>gpu</a:t>
            </a:r>
            <a:r>
              <a:rPr lang="en-US" sz="1100" dirty="0">
                <a:solidFill>
                  <a:srgbClr val="1155CC"/>
                </a:solidFill>
                <a:latin typeface="Roboto Mono"/>
                <a:ea typeface="Roboto Mono"/>
                <a:cs typeface="Roboto Mono"/>
                <a:sym typeface="Roboto Mono"/>
              </a:rPr>
              <a:t>=</a:t>
            </a:r>
            <a:r>
              <a:rPr lang="en-US" sz="1100" dirty="0" err="1">
                <a:solidFill>
                  <a:srgbClr val="1155CC"/>
                </a:solidFill>
                <a:latin typeface="Roboto Mono"/>
                <a:ea typeface="Roboto Mono"/>
                <a:cs typeface="Roboto Mono"/>
                <a:sym typeface="Roboto Mono"/>
              </a:rPr>
              <a:t>nvidia:NoSchedule</a:t>
            </a:r>
            <a:endParaRPr lang="en-US" sz="1100" dirty="0">
              <a:solidFill>
                <a:srgbClr val="1155CC"/>
              </a:solidFill>
              <a:latin typeface="Roboto Mono"/>
              <a:ea typeface="Roboto Mono"/>
              <a:cs typeface="Roboto Mono"/>
              <a:sym typeface="Roboto Mono"/>
            </a:endParaRPr>
          </a:p>
          <a:p>
            <a:pPr marL="0" lvl="0" indent="0">
              <a:spcBef>
                <a:spcPts val="0"/>
              </a:spcBef>
              <a:buNone/>
            </a:pP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err="1">
                <a:solidFill>
                  <a:srgbClr val="1155CC"/>
                </a:solidFill>
                <a:latin typeface="Roboto Mono"/>
                <a:ea typeface="Roboto Mono"/>
                <a:cs typeface="Roboto Mono"/>
                <a:sym typeface="Roboto Mono"/>
              </a:rPr>
              <a:t>apiVersion</a:t>
            </a:r>
            <a:r>
              <a:rPr lang="en-US" sz="1100" dirty="0">
                <a:solidFill>
                  <a:srgbClr val="1155CC"/>
                </a:solidFill>
                <a:latin typeface="Roboto Mono"/>
                <a:ea typeface="Roboto Mono"/>
                <a:cs typeface="Roboto Mono"/>
                <a:sym typeface="Roboto Mono"/>
              </a:rPr>
              <a:t>: v1</a:t>
            </a:r>
          </a:p>
          <a:p>
            <a:pPr marL="0" lvl="0" indent="0">
              <a:spcBef>
                <a:spcPts val="0"/>
              </a:spcBef>
              <a:buNone/>
            </a:pPr>
            <a:r>
              <a:rPr lang="en-US" sz="1100" dirty="0">
                <a:solidFill>
                  <a:srgbClr val="1155CC"/>
                </a:solidFill>
                <a:latin typeface="Roboto Mono"/>
                <a:ea typeface="Roboto Mono"/>
                <a:cs typeface="Roboto Mono"/>
                <a:sym typeface="Roboto Mono"/>
              </a:rPr>
              <a:t>kind: Pod</a:t>
            </a:r>
          </a:p>
          <a:p>
            <a:pPr marL="0" lvl="0" indent="0">
              <a:spcBef>
                <a:spcPts val="0"/>
              </a:spcBef>
              <a:buNone/>
            </a:pPr>
            <a:r>
              <a:rPr lang="en-US" sz="1100" dirty="0">
                <a:solidFill>
                  <a:srgbClr val="1155CC"/>
                </a:solidFill>
                <a:latin typeface="Roboto Mono"/>
                <a:ea typeface="Roboto Mono"/>
                <a:cs typeface="Roboto Mono"/>
                <a:sym typeface="Roboto Mono"/>
              </a:rPr>
              <a:t>metadata:</a:t>
            </a:r>
          </a:p>
          <a:p>
            <a:pPr marL="0" lvl="0" indent="0">
              <a:spcBef>
                <a:spcPts val="0"/>
              </a:spcBef>
              <a:buNone/>
            </a:pPr>
            <a:r>
              <a:rPr lang="en-US" sz="1100" dirty="0">
                <a:solidFill>
                  <a:srgbClr val="1155CC"/>
                </a:solidFill>
                <a:latin typeface="Roboto Mono"/>
                <a:ea typeface="Roboto Mono"/>
                <a:cs typeface="Roboto Mono"/>
                <a:sym typeface="Roboto Mono"/>
              </a:rPr>
              <a:t>  name: </a:t>
            </a:r>
            <a:r>
              <a:rPr lang="en-US" sz="1100" dirty="0" err="1">
                <a:solidFill>
                  <a:srgbClr val="1155CC"/>
                </a:solidFill>
                <a:latin typeface="Roboto Mono"/>
                <a:ea typeface="Roboto Mono"/>
                <a:cs typeface="Roboto Mono"/>
                <a:sym typeface="Roboto Mono"/>
              </a:rPr>
              <a:t>nginx</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spec:</a:t>
            </a:r>
          </a:p>
          <a:p>
            <a:pPr marL="0" lvl="0" indent="0">
              <a:spcBef>
                <a:spcPts val="0"/>
              </a:spcBef>
              <a:buNone/>
            </a:pPr>
            <a:r>
              <a:rPr lang="en-US" sz="1100" dirty="0">
                <a:solidFill>
                  <a:srgbClr val="1155CC"/>
                </a:solidFill>
                <a:latin typeface="Roboto Mono"/>
                <a:ea typeface="Roboto Mono"/>
                <a:cs typeface="Roboto Mono"/>
                <a:sym typeface="Roboto Mono"/>
              </a:rPr>
              <a:t>  containers:</a:t>
            </a:r>
          </a:p>
          <a:p>
            <a:pPr marL="0" lvl="0" indent="0">
              <a:spcBef>
                <a:spcPts val="0"/>
              </a:spcBef>
              <a:buNone/>
            </a:pPr>
            <a:r>
              <a:rPr lang="en-US" sz="1100" dirty="0">
                <a:solidFill>
                  <a:srgbClr val="1155CC"/>
                </a:solidFill>
                <a:latin typeface="Roboto Mono"/>
                <a:ea typeface="Roboto Mono"/>
                <a:cs typeface="Roboto Mono"/>
                <a:sym typeface="Roboto Mono"/>
              </a:rPr>
              <a:t>  - image: </a:t>
            </a:r>
            <a:r>
              <a:rPr lang="en-US" sz="1100" dirty="0" err="1">
                <a:solidFill>
                  <a:srgbClr val="1155CC"/>
                </a:solidFill>
                <a:latin typeface="Roboto Mono"/>
                <a:ea typeface="Roboto Mono"/>
                <a:cs typeface="Roboto Mono"/>
                <a:sym typeface="Roboto Mono"/>
              </a:rPr>
              <a:t>nginx</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    name: </a:t>
            </a:r>
            <a:r>
              <a:rPr lang="en-US" sz="1100" dirty="0" err="1">
                <a:solidFill>
                  <a:srgbClr val="1155CC"/>
                </a:solidFill>
                <a:latin typeface="Roboto Mono"/>
                <a:ea typeface="Roboto Mono"/>
                <a:cs typeface="Roboto Mono"/>
                <a:sym typeface="Roboto Mono"/>
              </a:rPr>
              <a:t>nginx</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  tolerations:</a:t>
            </a:r>
          </a:p>
          <a:p>
            <a:pPr marL="0" lvl="0" indent="0">
              <a:spcBef>
                <a:spcPts val="0"/>
              </a:spcBef>
              <a:buNone/>
            </a:pPr>
            <a:r>
              <a:rPr lang="en-US" sz="1100" dirty="0">
                <a:solidFill>
                  <a:srgbClr val="1155CC"/>
                </a:solidFill>
                <a:latin typeface="Roboto Mono"/>
                <a:ea typeface="Roboto Mono"/>
                <a:cs typeface="Roboto Mono"/>
                <a:sym typeface="Roboto Mono"/>
              </a:rPr>
              <a:t>  - key: </a:t>
            </a:r>
            <a:r>
              <a:rPr lang="en-US" sz="1100" dirty="0" err="1">
                <a:solidFill>
                  <a:srgbClr val="1155CC"/>
                </a:solidFill>
                <a:latin typeface="Roboto Mono"/>
                <a:ea typeface="Roboto Mono"/>
                <a:cs typeface="Roboto Mono"/>
                <a:sym typeface="Roboto Mono"/>
              </a:rPr>
              <a:t>gpu</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    value: </a:t>
            </a:r>
            <a:r>
              <a:rPr lang="en-US" sz="1100" dirty="0" err="1">
                <a:solidFill>
                  <a:srgbClr val="1155CC"/>
                </a:solidFill>
                <a:latin typeface="Roboto Mono"/>
                <a:ea typeface="Roboto Mono"/>
                <a:cs typeface="Roboto Mono"/>
                <a:sym typeface="Roboto Mono"/>
              </a:rPr>
              <a:t>nvidia</a:t>
            </a:r>
            <a:endParaRPr lang="en-US" sz="1100" dirty="0">
              <a:solidFill>
                <a:srgbClr val="1155CC"/>
              </a:solidFill>
              <a:latin typeface="Roboto Mono"/>
              <a:ea typeface="Roboto Mono"/>
              <a:cs typeface="Roboto Mono"/>
              <a:sym typeface="Roboto Mono"/>
            </a:endParaRPr>
          </a:p>
          <a:p>
            <a:pPr marL="0" lvl="0" indent="0">
              <a:spcBef>
                <a:spcPts val="0"/>
              </a:spcBef>
              <a:buNone/>
            </a:pPr>
            <a:r>
              <a:rPr lang="en-US" sz="1100" dirty="0">
                <a:solidFill>
                  <a:srgbClr val="1155CC"/>
                </a:solidFill>
                <a:latin typeface="Roboto Mono"/>
                <a:ea typeface="Roboto Mono"/>
                <a:cs typeface="Roboto Mono"/>
                <a:sym typeface="Roboto Mono"/>
              </a:rPr>
              <a:t>    effect: </a:t>
            </a:r>
            <a:r>
              <a:rPr lang="en-US" sz="1100" dirty="0" err="1">
                <a:solidFill>
                  <a:srgbClr val="1155CC"/>
                </a:solidFill>
                <a:latin typeface="Roboto Mono"/>
                <a:ea typeface="Roboto Mono"/>
                <a:cs typeface="Roboto Mono"/>
                <a:sym typeface="Roboto Mono"/>
              </a:rPr>
              <a:t>NoSchedule</a:t>
            </a:r>
            <a:endParaRPr lang="en-US" sz="1100" dirty="0">
              <a:solidFill>
                <a:srgbClr val="1155CC"/>
              </a:solidFill>
              <a:latin typeface="Roboto Mono"/>
              <a:ea typeface="Roboto Mono"/>
              <a:cs typeface="Roboto Mono"/>
              <a:sym typeface="Roboto Mono"/>
            </a:endParaRPr>
          </a:p>
          <a:p>
            <a:pPr marL="0" lvl="0" indent="0" algn="l" rtl="0">
              <a:spcBef>
                <a:spcPts val="0"/>
              </a:spcBef>
              <a:spcAft>
                <a:spcPts val="0"/>
              </a:spcAft>
              <a:buNone/>
            </a:pPr>
            <a:endParaRPr sz="1000" dirty="0"/>
          </a:p>
        </p:txBody>
      </p:sp>
    </p:spTree>
    <p:extLst>
      <p:ext uri="{BB962C8B-B14F-4D97-AF65-F5344CB8AC3E}">
        <p14:creationId xmlns:p14="http://schemas.microsoft.com/office/powerpoint/2010/main" val="3357743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1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DaemonSet</a:t>
            </a:r>
            <a:endParaRPr/>
          </a:p>
        </p:txBody>
      </p:sp>
      <p:sp>
        <p:nvSpPr>
          <p:cNvPr id="810" name="Google Shape;810;p11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Ensure that all nodes matching certain criteria will run an instance of the supplied Pod.</a:t>
            </a:r>
            <a:endParaRPr sz="2400" dirty="0"/>
          </a:p>
          <a:p>
            <a:pPr marL="457200" lvl="0" indent="-381000" algn="l" rtl="0">
              <a:spcBef>
                <a:spcPts val="1000"/>
              </a:spcBef>
              <a:spcAft>
                <a:spcPts val="0"/>
              </a:spcAft>
              <a:buSzPts val="2400"/>
              <a:buChar char="●"/>
            </a:pPr>
            <a:r>
              <a:rPr lang="en" sz="2400" dirty="0"/>
              <a:t>Are ideal for cluster wide services such as log forwarding or monitoring.</a:t>
            </a:r>
            <a:endParaRPr sz="2400" dirty="0"/>
          </a:p>
        </p:txBody>
      </p:sp>
      <p:pic>
        <p:nvPicPr>
          <p:cNvPr id="811" name="Google Shape;811;p114"/>
          <p:cNvPicPr preferRelativeResize="0"/>
          <p:nvPr/>
        </p:nvPicPr>
        <p:blipFill>
          <a:blip r:embed="rId3">
            <a:alphaModFix/>
          </a:blip>
          <a:stretch>
            <a:fillRect/>
          </a:stretch>
        </p:blipFill>
        <p:spPr>
          <a:xfrm>
            <a:off x="1707959" y="3063000"/>
            <a:ext cx="5340625" cy="9721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11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StatefulSet</a:t>
            </a:r>
            <a:endParaRPr/>
          </a:p>
        </p:txBody>
      </p:sp>
      <p:sp>
        <p:nvSpPr>
          <p:cNvPr id="848" name="Google Shape;848;p119"/>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dirty="0"/>
              <a:t>Tailored to managing Pods that must persist or maintain state. </a:t>
            </a:r>
            <a:endParaRPr sz="2400" dirty="0"/>
          </a:p>
          <a:p>
            <a:pPr lvl="0" indent="-381000">
              <a:spcBef>
                <a:spcPts val="1000"/>
              </a:spcBef>
              <a:buSzPts val="2400"/>
            </a:pPr>
            <a:r>
              <a:rPr lang="en" sz="2400" dirty="0"/>
              <a:t>Pod lifecycle will be ordered and follow consistent patterns. </a:t>
            </a:r>
          </a:p>
          <a:p>
            <a:pPr lvl="0" indent="-381000">
              <a:spcBef>
                <a:spcPts val="1000"/>
              </a:spcBef>
              <a:buSzPts val="2400"/>
            </a:pPr>
            <a:r>
              <a:rPr lang="en" sz="2400" dirty="0"/>
              <a:t>Assigned a unique ordinal name following the convention of ‘</a:t>
            </a:r>
            <a:r>
              <a:rPr lang="en" sz="2400" i="1" dirty="0"/>
              <a:t>&lt;</a:t>
            </a:r>
            <a:r>
              <a:rPr lang="en" sz="2400" i="1" dirty="0" err="1"/>
              <a:t>statefulset</a:t>
            </a:r>
            <a:r>
              <a:rPr lang="en" sz="2400" i="1" dirty="0"/>
              <a:t> name&gt;-&lt;ordinal index&gt;</a:t>
            </a:r>
            <a:r>
              <a:rPr lang="en" sz="2400" dirty="0"/>
              <a:t>’.</a:t>
            </a:r>
            <a:endParaRPr sz="2400" dirty="0"/>
          </a:p>
        </p:txBody>
      </p:sp>
      <p:pic>
        <p:nvPicPr>
          <p:cNvPr id="849" name="Google Shape;849;p119"/>
          <p:cNvPicPr preferRelativeResize="0"/>
          <p:nvPr/>
        </p:nvPicPr>
        <p:blipFill>
          <a:blip r:embed="rId3">
            <a:alphaModFix/>
          </a:blip>
          <a:stretch>
            <a:fillRect/>
          </a:stretch>
        </p:blipFill>
        <p:spPr>
          <a:xfrm>
            <a:off x="1924725" y="4110704"/>
            <a:ext cx="5294551" cy="93259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13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66" name="Google Shape;966;p133"/>
          <p:cNvSpPr txBox="1">
            <a:spLocks noGrp="1"/>
          </p:cNvSpPr>
          <p:nvPr>
            <p:ph type="body" idx="1"/>
          </p:nvPr>
        </p:nvSpPr>
        <p:spPr>
          <a:xfrm>
            <a:off x="457200" y="1200150"/>
            <a:ext cx="4458600" cy="3725700"/>
          </a:xfrm>
          <a:prstGeom prst="rect">
            <a:avLst/>
          </a:prstGeom>
        </p:spPr>
        <p:txBody>
          <a:bodyPr spcFirstLastPara="1" wrap="square" lIns="91425" tIns="91425" rIns="91425" bIns="91425" anchor="t" anchorCtr="0">
            <a:noAutofit/>
          </a:bodyPr>
          <a:lstStyle/>
          <a:p>
            <a:pPr marL="457200" lvl="0" indent="-342900" algn="l" rtl="0">
              <a:spcBef>
                <a:spcPts val="600"/>
              </a:spcBef>
              <a:spcAft>
                <a:spcPts val="0"/>
              </a:spcAft>
              <a:buSzPts val="1800"/>
              <a:buChar char="●"/>
            </a:pPr>
            <a:r>
              <a:rPr lang="en" sz="1800">
                <a:solidFill>
                  <a:srgbClr val="1155CC"/>
                </a:solidFill>
                <a:latin typeface="Roboto Mono"/>
                <a:ea typeface="Roboto Mono"/>
                <a:cs typeface="Roboto Mono"/>
                <a:sym typeface="Roboto Mono"/>
              </a:rPr>
              <a:t>schedule: </a:t>
            </a:r>
            <a:r>
              <a:rPr lang="en" sz="1800"/>
              <a:t>The cron schedule for the job.</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successfulJobHistoryLimit: </a:t>
            </a:r>
            <a:r>
              <a:rPr lang="en" sz="1800">
                <a:solidFill>
                  <a:srgbClr val="000000"/>
                </a:solidFill>
              </a:rPr>
              <a:t>The number of successful jobs to retain.</a:t>
            </a:r>
            <a:endParaRPr sz="1800">
              <a:latin typeface="Roboto Mono"/>
              <a:ea typeface="Roboto Mono"/>
              <a:cs typeface="Roboto Mono"/>
              <a:sym typeface="Roboto Mono"/>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failedJobHistoryLimit: </a:t>
            </a:r>
            <a:r>
              <a:rPr lang="en" sz="1800"/>
              <a:t>The number of failed jobs to retain.</a:t>
            </a:r>
            <a:endParaRPr sz="1800">
              <a:solidFill>
                <a:srgbClr val="1155CC"/>
              </a:solidFill>
              <a:latin typeface="Roboto Mono"/>
              <a:ea typeface="Roboto Mono"/>
              <a:cs typeface="Roboto Mono"/>
              <a:sym typeface="Roboto Mono"/>
            </a:endParaRPr>
          </a:p>
        </p:txBody>
      </p:sp>
      <p:sp>
        <p:nvSpPr>
          <p:cNvPr id="967" name="Google Shape;967;p133"/>
          <p:cNvSpPr txBox="1">
            <a:spLocks noGrp="1"/>
          </p:cNvSpPr>
          <p:nvPr>
            <p:ph type="body" idx="1"/>
          </p:nvPr>
        </p:nvSpPr>
        <p:spPr>
          <a:xfrm>
            <a:off x="4915800" y="1244100"/>
            <a:ext cx="3771300" cy="36378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500" dirty="0" err="1">
                <a:solidFill>
                  <a:srgbClr val="1155CC"/>
                </a:solidFill>
                <a:latin typeface="Roboto Mono"/>
                <a:ea typeface="Roboto Mono"/>
                <a:cs typeface="Roboto Mono"/>
                <a:sym typeface="Roboto Mono"/>
              </a:rPr>
              <a:t>apiVersion</a:t>
            </a:r>
            <a:r>
              <a:rPr lang="en" sz="1500" dirty="0">
                <a:solidFill>
                  <a:srgbClr val="1155CC"/>
                </a:solidFill>
                <a:latin typeface="Roboto Mono"/>
                <a:ea typeface="Roboto Mono"/>
                <a:cs typeface="Roboto Mono"/>
                <a:sym typeface="Roboto Mono"/>
              </a:rPr>
              <a:t>: </a:t>
            </a:r>
            <a:r>
              <a:rPr lang="en" sz="1500" dirty="0">
                <a:solidFill>
                  <a:srgbClr val="CC0000"/>
                </a:solidFill>
                <a:latin typeface="Roboto Mono"/>
                <a:ea typeface="Roboto Mono"/>
                <a:cs typeface="Roboto Mono"/>
                <a:sym typeface="Roboto Mono"/>
              </a:rPr>
              <a:t>batch/v1beta1</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kind: </a:t>
            </a:r>
            <a:r>
              <a:rPr lang="en" sz="1500" dirty="0" err="1">
                <a:solidFill>
                  <a:srgbClr val="CC0000"/>
                </a:solidFill>
                <a:latin typeface="Roboto Mono"/>
                <a:ea typeface="Roboto Mono"/>
                <a:cs typeface="Roboto Mono"/>
                <a:sym typeface="Roboto Mono"/>
              </a:rPr>
              <a:t>CronJob</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metadata:</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  name:</a:t>
            </a:r>
            <a:r>
              <a:rPr lang="en" sz="1500" dirty="0">
                <a:latin typeface="Roboto Mono"/>
                <a:ea typeface="Roboto Mono"/>
                <a:cs typeface="Roboto Mono"/>
                <a:sym typeface="Roboto Mono"/>
              </a:rPr>
              <a:t> </a:t>
            </a:r>
            <a:r>
              <a:rPr lang="en" sz="1500" dirty="0">
                <a:solidFill>
                  <a:srgbClr val="CC0000"/>
                </a:solidFill>
                <a:latin typeface="Roboto Mono"/>
                <a:ea typeface="Roboto Mono"/>
                <a:cs typeface="Roboto Mono"/>
                <a:sym typeface="Roboto Mono"/>
              </a:rPr>
              <a:t>cronjob-example</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spec:</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  schedule: </a:t>
            </a:r>
            <a:r>
              <a:rPr lang="en" sz="1500" dirty="0">
                <a:solidFill>
                  <a:srgbClr val="CC0000"/>
                </a:solidFill>
                <a:latin typeface="Roboto Mono"/>
                <a:ea typeface="Roboto Mono"/>
                <a:cs typeface="Roboto Mono"/>
                <a:sym typeface="Roboto Mono"/>
              </a:rPr>
              <a:t>"*/1 * * * *"</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CC0000"/>
                </a:solidFill>
                <a:latin typeface="Roboto Mono"/>
                <a:ea typeface="Roboto Mono"/>
                <a:cs typeface="Roboto Mono"/>
                <a:sym typeface="Roboto Mono"/>
              </a:rPr>
              <a:t>  </a:t>
            </a:r>
            <a:r>
              <a:rPr lang="en" sz="1500" dirty="0" err="1">
                <a:solidFill>
                  <a:srgbClr val="1155CC"/>
                </a:solidFill>
                <a:latin typeface="Roboto Mono"/>
                <a:ea typeface="Roboto Mono"/>
                <a:cs typeface="Roboto Mono"/>
                <a:sym typeface="Roboto Mono"/>
              </a:rPr>
              <a:t>successfulJobsHistoryLimit</a:t>
            </a:r>
            <a:r>
              <a:rPr lang="en" sz="1500" dirty="0">
                <a:solidFill>
                  <a:srgbClr val="1155CC"/>
                </a:solidFill>
                <a:latin typeface="Roboto Mono"/>
                <a:ea typeface="Roboto Mono"/>
                <a:cs typeface="Roboto Mono"/>
                <a:sym typeface="Roboto Mono"/>
              </a:rPr>
              <a:t>: </a:t>
            </a:r>
            <a:r>
              <a:rPr lang="en" sz="1500" dirty="0">
                <a:solidFill>
                  <a:srgbClr val="CC0000"/>
                </a:solidFill>
                <a:latin typeface="Roboto Mono"/>
                <a:ea typeface="Roboto Mono"/>
                <a:cs typeface="Roboto Mono"/>
                <a:sym typeface="Roboto Mono"/>
              </a:rPr>
              <a:t>3</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a:t>
            </a:r>
            <a:r>
              <a:rPr lang="en" sz="1500" dirty="0" err="1">
                <a:solidFill>
                  <a:srgbClr val="1155CC"/>
                </a:solidFill>
                <a:latin typeface="Roboto Mono"/>
                <a:ea typeface="Roboto Mono"/>
                <a:cs typeface="Roboto Mono"/>
                <a:sym typeface="Roboto Mono"/>
              </a:rPr>
              <a:t>failedJobsHistoryLimit</a:t>
            </a:r>
            <a:r>
              <a:rPr lang="en" sz="1500" dirty="0">
                <a:solidFill>
                  <a:srgbClr val="1155CC"/>
                </a:solidFill>
                <a:latin typeface="Roboto Mono"/>
                <a:ea typeface="Roboto Mono"/>
                <a:cs typeface="Roboto Mono"/>
                <a:sym typeface="Roboto Mono"/>
              </a:rPr>
              <a:t>: </a:t>
            </a:r>
            <a:r>
              <a:rPr lang="en" sz="1500" dirty="0">
                <a:solidFill>
                  <a:srgbClr val="CC0000"/>
                </a:solidFill>
                <a:latin typeface="Roboto Mono"/>
                <a:ea typeface="Roboto Mono"/>
                <a:cs typeface="Roboto Mono"/>
                <a:sym typeface="Roboto Mono"/>
              </a:rPr>
              <a:t>1</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500" dirty="0">
                <a:solidFill>
                  <a:srgbClr val="1155CC"/>
                </a:solidFill>
                <a:latin typeface="Roboto Mono"/>
                <a:ea typeface="Roboto Mono"/>
                <a:cs typeface="Roboto Mono"/>
                <a:sym typeface="Roboto Mono"/>
              </a:rPr>
              <a:t>  </a:t>
            </a:r>
            <a:r>
              <a:rPr lang="en" sz="1500" dirty="0" err="1">
                <a:solidFill>
                  <a:srgbClr val="1155CC"/>
                </a:solidFill>
                <a:latin typeface="Roboto Mono"/>
                <a:ea typeface="Roboto Mono"/>
                <a:cs typeface="Roboto Mono"/>
                <a:sym typeface="Roboto Mono"/>
              </a:rPr>
              <a:t>jobTemplate</a:t>
            </a:r>
            <a:r>
              <a:rPr lang="en" sz="1500" dirty="0">
                <a:solidFill>
                  <a:srgbClr val="1155CC"/>
                </a:solidFill>
                <a:latin typeface="Roboto Mono"/>
                <a:ea typeface="Roboto Mono"/>
                <a:cs typeface="Roboto Mono"/>
                <a:sym typeface="Roboto Mono"/>
              </a:rPr>
              <a:t>:</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spec:</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completions: </a:t>
            </a:r>
            <a:r>
              <a:rPr lang="en" sz="1500" dirty="0">
                <a:solidFill>
                  <a:srgbClr val="CC0000"/>
                </a:solidFill>
                <a:latin typeface="Roboto Mono"/>
                <a:ea typeface="Roboto Mono"/>
                <a:cs typeface="Roboto Mono"/>
                <a:sym typeface="Roboto Mono"/>
              </a:rPr>
              <a:t>4</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parallelism: </a:t>
            </a:r>
            <a:r>
              <a:rPr lang="en" sz="1500" dirty="0">
                <a:solidFill>
                  <a:srgbClr val="CC0000"/>
                </a:solidFill>
                <a:latin typeface="Roboto Mono"/>
                <a:ea typeface="Roboto Mono"/>
                <a:cs typeface="Roboto Mono"/>
                <a:sym typeface="Roboto Mono"/>
              </a:rPr>
              <a:t>2</a:t>
            </a:r>
            <a:endParaRPr sz="1500" dirty="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1155CC"/>
                </a:solidFill>
                <a:latin typeface="Roboto Mono"/>
                <a:ea typeface="Roboto Mono"/>
                <a:cs typeface="Roboto Mono"/>
                <a:sym typeface="Roboto Mono"/>
              </a:rPr>
              <a:t>      template:</a:t>
            </a:r>
            <a:endParaRPr sz="1500" dirty="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500" dirty="0">
                <a:solidFill>
                  <a:srgbClr val="38761D"/>
                </a:solidFill>
                <a:latin typeface="Roboto Mono"/>
                <a:ea typeface="Roboto Mono"/>
                <a:cs typeface="Roboto Mono"/>
                <a:sym typeface="Roboto Mono"/>
              </a:rPr>
              <a:t>        &lt;pod template&gt;</a:t>
            </a:r>
            <a:endParaRPr sz="1500" dirty="0">
              <a:solidFill>
                <a:srgbClr val="1155CC"/>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Services</a:t>
            </a:r>
            <a:endParaRPr/>
          </a:p>
        </p:txBody>
      </p:sp>
      <p:sp>
        <p:nvSpPr>
          <p:cNvPr id="205" name="Google Shape;205;p31"/>
          <p:cNvSpPr txBox="1">
            <a:spLocks noGrp="1"/>
          </p:cNvSpPr>
          <p:nvPr>
            <p:ph type="body" idx="1"/>
          </p:nvPr>
        </p:nvSpPr>
        <p:spPr>
          <a:xfrm>
            <a:off x="457200" y="1200150"/>
            <a:ext cx="5171700" cy="857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1000"/>
              </a:spcAft>
              <a:buSzPts val="2400"/>
              <a:buChar char="●"/>
            </a:pPr>
            <a:r>
              <a:rPr lang="en" sz="2400" b="1"/>
              <a:t>Unified method of accessing</a:t>
            </a:r>
            <a:r>
              <a:rPr lang="en" sz="2400"/>
              <a:t> the exposed workloads of Pods. </a:t>
            </a:r>
            <a:endParaRPr sz="2400"/>
          </a:p>
        </p:txBody>
      </p:sp>
      <p:pic>
        <p:nvPicPr>
          <p:cNvPr id="206" name="Google Shape;206;p31"/>
          <p:cNvPicPr preferRelativeResize="0"/>
          <p:nvPr/>
        </p:nvPicPr>
        <p:blipFill rotWithShape="1">
          <a:blip r:embed="rId3">
            <a:alphaModFix/>
          </a:blip>
          <a:srcRect l="2879" t="2555" r="2709" b="3476"/>
          <a:stretch/>
        </p:blipFill>
        <p:spPr>
          <a:xfrm>
            <a:off x="4345725" y="1139025"/>
            <a:ext cx="4673100" cy="3953526"/>
          </a:xfrm>
          <a:prstGeom prst="rect">
            <a:avLst/>
          </a:prstGeom>
          <a:noFill/>
          <a:ln>
            <a:noFill/>
          </a:ln>
        </p:spPr>
      </p:pic>
      <p:sp>
        <p:nvSpPr>
          <p:cNvPr id="207" name="Google Shape;207;p31"/>
          <p:cNvSpPr txBox="1"/>
          <p:nvPr/>
        </p:nvSpPr>
        <p:spPr>
          <a:xfrm>
            <a:off x="457200" y="1955775"/>
            <a:ext cx="4075800" cy="1617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dk1"/>
              </a:buClr>
              <a:buSzPts val="2400"/>
              <a:buChar char="●"/>
            </a:pPr>
            <a:r>
              <a:rPr lang="en" sz="2400" b="1">
                <a:solidFill>
                  <a:schemeClr val="dk1"/>
                </a:solidFill>
              </a:rPr>
              <a:t>Durable resource</a:t>
            </a:r>
            <a:endParaRPr sz="2400">
              <a:solidFill>
                <a:schemeClr val="dk1"/>
              </a:solidFill>
            </a:endParaRPr>
          </a:p>
          <a:p>
            <a:pPr marL="914400" lvl="1" indent="-381000" algn="l" rtl="0">
              <a:spcBef>
                <a:spcPts val="1000"/>
              </a:spcBef>
              <a:spcAft>
                <a:spcPts val="0"/>
              </a:spcAft>
              <a:buClr>
                <a:schemeClr val="dk1"/>
              </a:buClr>
              <a:buSzPts val="2400"/>
              <a:buChar char="○"/>
            </a:pPr>
            <a:r>
              <a:rPr lang="en" sz="2400">
                <a:solidFill>
                  <a:schemeClr val="dk1"/>
                </a:solidFill>
              </a:rPr>
              <a:t>static cluster IP</a:t>
            </a:r>
            <a:endParaRPr sz="2400">
              <a:solidFill>
                <a:schemeClr val="dk1"/>
              </a:solidFill>
            </a:endParaRPr>
          </a:p>
          <a:p>
            <a:pPr marL="914400" lvl="1" indent="-381000" algn="l" rtl="0">
              <a:spcBef>
                <a:spcPts val="0"/>
              </a:spcBef>
              <a:spcAft>
                <a:spcPts val="0"/>
              </a:spcAft>
              <a:buClr>
                <a:schemeClr val="dk1"/>
              </a:buClr>
              <a:buSzPts val="2400"/>
              <a:buChar char="○"/>
            </a:pPr>
            <a:r>
              <a:rPr lang="en" sz="2400">
                <a:solidFill>
                  <a:schemeClr val="dk1"/>
                </a:solidFill>
              </a:rPr>
              <a:t>static namespaced DNS name</a:t>
            </a:r>
            <a:endParaRPr/>
          </a:p>
        </p:txBody>
      </p:sp>
      <p:sp>
        <p:nvSpPr>
          <p:cNvPr id="208" name="Google Shape;208;p31"/>
          <p:cNvSpPr txBox="1">
            <a:spLocks noGrp="1"/>
          </p:cNvSpPr>
          <p:nvPr>
            <p:ph type="body" idx="1"/>
          </p:nvPr>
        </p:nvSpPr>
        <p:spPr>
          <a:xfrm>
            <a:off x="457200" y="3753925"/>
            <a:ext cx="5946900" cy="948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sz="5400" b="1"/>
              <a:t>NOT Ephemeral!</a:t>
            </a:r>
            <a:endParaRPr sz="5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3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CronJob</a:t>
            </a:r>
            <a:endParaRPr/>
          </a:p>
        </p:txBody>
      </p:sp>
      <p:sp>
        <p:nvSpPr>
          <p:cNvPr id="973" name="Google Shape;973;p134"/>
          <p:cNvSpPr txBox="1">
            <a:spLocks noGrp="1"/>
          </p:cNvSpPr>
          <p:nvPr>
            <p:ph type="body" idx="1"/>
          </p:nvPr>
        </p:nvSpPr>
        <p:spPr>
          <a:xfrm>
            <a:off x="3945600" y="1244100"/>
            <a:ext cx="4741200" cy="3681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kubectl describe cronjob cronjob-example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                       cronjob-example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Namespace:                  default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Labels: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Annotations: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Schedule:                   */1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Concurrency Policy:         Allow</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Suspend:                    False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Starting Deadline Seconds:  &lt;unset&gt;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Selector:                   &lt;unset&gt;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Parallelism:                2</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Completions:                4</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Pod Template: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Labels: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Containers: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hello:</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Image:  alpine:latest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Port: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Command:</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/bin/sh</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-c</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Args: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echo hello from $HOSTNAME!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Environment: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Mounts: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Volumes:           &lt;none&gt;</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Last Schedule Time:  Mon, 19 Feb 2018 09:54:00 -0500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Active Jobs:         cronjob-example-1519052040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Events:</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Type    Reason            Age   From                Message</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    ------            ----  ----                -------</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3m    cronjob-controller  Created job cronjob-example-1519051860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2m    cronjob-controller  Saw completed job: cronjob-example-1519051860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2m    cronjob-controller  Created job cronjob-example-1519051920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SawCompletedJob   1m    cronjob-controller  Saw completed job: cronjob-example-1519051920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600">
                <a:solidFill>
                  <a:srgbClr val="783F04"/>
                </a:solidFill>
                <a:latin typeface="Roboto Mono"/>
                <a:ea typeface="Roboto Mono"/>
                <a:cs typeface="Roboto Mono"/>
                <a:sym typeface="Roboto Mono"/>
              </a:rPr>
              <a:t>  Normal  SuccessfulCreate  1m    cronjob-controller  Created job cronjob-example-1519051980</a:t>
            </a:r>
            <a:endParaRPr sz="600">
              <a:solidFill>
                <a:srgbClr val="783F04"/>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600">
              <a:solidFill>
                <a:srgbClr val="783F04"/>
              </a:solidFill>
              <a:latin typeface="Roboto Mono"/>
              <a:ea typeface="Roboto Mono"/>
              <a:cs typeface="Roboto Mono"/>
              <a:sym typeface="Roboto Mono"/>
            </a:endParaRPr>
          </a:p>
          <a:p>
            <a:pPr marL="0" lvl="0" indent="0" algn="l" rtl="0">
              <a:spcBef>
                <a:spcPts val="0"/>
              </a:spcBef>
              <a:spcAft>
                <a:spcPts val="0"/>
              </a:spcAft>
              <a:buNone/>
            </a:pPr>
            <a:endParaRPr sz="600">
              <a:solidFill>
                <a:srgbClr val="783F04"/>
              </a:solidFill>
              <a:latin typeface="Roboto Mono"/>
              <a:ea typeface="Roboto Mono"/>
              <a:cs typeface="Roboto Mono"/>
              <a:sym typeface="Roboto Mono"/>
            </a:endParaRPr>
          </a:p>
        </p:txBody>
      </p:sp>
      <p:sp>
        <p:nvSpPr>
          <p:cNvPr id="974" name="Google Shape;974;p134"/>
          <p:cNvSpPr txBox="1">
            <a:spLocks noGrp="1"/>
          </p:cNvSpPr>
          <p:nvPr>
            <p:ph type="body" idx="1"/>
          </p:nvPr>
        </p:nvSpPr>
        <p:spPr>
          <a:xfrm>
            <a:off x="457200" y="1266000"/>
            <a:ext cx="3182400" cy="25695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dirty="0" err="1">
                <a:solidFill>
                  <a:srgbClr val="1155CC"/>
                </a:solidFill>
                <a:latin typeface="Roboto Mono"/>
                <a:ea typeface="Roboto Mono"/>
                <a:cs typeface="Roboto Mono"/>
                <a:sym typeface="Roboto Mono"/>
              </a:rPr>
              <a:t>apiVersion</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batch/v1beta1</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kind: </a:t>
            </a:r>
            <a:r>
              <a:rPr lang="en" sz="800" dirty="0" err="1">
                <a:solidFill>
                  <a:srgbClr val="CC0000"/>
                </a:solidFill>
                <a:latin typeface="Roboto Mono"/>
                <a:ea typeface="Roboto Mono"/>
                <a:cs typeface="Roboto Mono"/>
                <a:sym typeface="Roboto Mono"/>
              </a:rPr>
              <a:t>CronJob</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metadata:</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name:</a:t>
            </a:r>
            <a:r>
              <a:rPr lang="en" sz="800" dirty="0">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cronjob-example</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spec:</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schedule: </a:t>
            </a:r>
            <a:r>
              <a:rPr lang="en" sz="800" dirty="0">
                <a:solidFill>
                  <a:srgbClr val="CC0000"/>
                </a:solidFill>
                <a:latin typeface="Roboto Mono"/>
                <a:ea typeface="Roboto Mono"/>
                <a:cs typeface="Roboto Mono"/>
                <a:sym typeface="Roboto Mono"/>
              </a:rPr>
              <a:t>"*/1 * * * *"</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CC0000"/>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successfulJobsHistoryLimit</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3</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failedJobsHistoryLimit</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1</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jobTemplate</a:t>
            </a:r>
            <a:r>
              <a:rPr lang="en" sz="800" dirty="0">
                <a:solidFill>
                  <a:srgbClr val="1155CC"/>
                </a:solidFill>
                <a:latin typeface="Roboto Mono"/>
                <a:ea typeface="Roboto Mono"/>
                <a:cs typeface="Roboto Mono"/>
                <a:sym typeface="Roboto Mono"/>
              </a:rPr>
              <a:t>:</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spec:</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completions: </a:t>
            </a:r>
            <a:r>
              <a:rPr lang="en" sz="800" dirty="0">
                <a:solidFill>
                  <a:srgbClr val="CC0000"/>
                </a:solidFill>
                <a:latin typeface="Roboto Mono"/>
                <a:ea typeface="Roboto Mono"/>
                <a:cs typeface="Roboto Mono"/>
                <a:sym typeface="Roboto Mono"/>
              </a:rPr>
              <a:t>4</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parallelism: </a:t>
            </a:r>
            <a:r>
              <a:rPr lang="en" sz="800" dirty="0">
                <a:solidFill>
                  <a:srgbClr val="CC0000"/>
                </a:solidFill>
                <a:latin typeface="Roboto Mono"/>
                <a:ea typeface="Roboto Mono"/>
                <a:cs typeface="Roboto Mono"/>
                <a:sym typeface="Roboto Mono"/>
              </a:rPr>
              <a:t>2</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template:</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spec:</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containers:</a:t>
            </a:r>
            <a:endParaRPr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 name: </a:t>
            </a:r>
            <a:r>
              <a:rPr lang="en" sz="800" dirty="0">
                <a:solidFill>
                  <a:srgbClr val="CC0000"/>
                </a:solidFill>
                <a:latin typeface="Roboto Mono"/>
                <a:ea typeface="Roboto Mono"/>
                <a:cs typeface="Roboto Mono"/>
                <a:sym typeface="Roboto Mono"/>
              </a:rPr>
              <a:t>hello</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image: </a:t>
            </a:r>
            <a:r>
              <a:rPr lang="en" sz="800" dirty="0" err="1">
                <a:solidFill>
                  <a:srgbClr val="CC0000"/>
                </a:solidFill>
                <a:latin typeface="Roboto Mono"/>
                <a:ea typeface="Roboto Mono"/>
                <a:cs typeface="Roboto Mono"/>
                <a:sym typeface="Roboto Mono"/>
              </a:rPr>
              <a:t>alpine:latest</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command: </a:t>
            </a:r>
            <a:r>
              <a:rPr lang="en" sz="800" dirty="0">
                <a:solidFill>
                  <a:srgbClr val="CC0000"/>
                </a:solidFill>
                <a:latin typeface="Roboto Mono"/>
                <a:ea typeface="Roboto Mono"/>
                <a:cs typeface="Roboto Mono"/>
                <a:sym typeface="Roboto Mono"/>
              </a:rPr>
              <a:t>["/bin/</a:t>
            </a:r>
            <a:r>
              <a:rPr lang="en" sz="800" dirty="0" err="1">
                <a:solidFill>
                  <a:srgbClr val="CC0000"/>
                </a:solidFill>
                <a:latin typeface="Roboto Mono"/>
                <a:ea typeface="Roboto Mono"/>
                <a:cs typeface="Roboto Mono"/>
                <a:sym typeface="Roboto Mono"/>
              </a:rPr>
              <a:t>sh</a:t>
            </a:r>
            <a:r>
              <a:rPr lang="en" sz="800" dirty="0">
                <a:solidFill>
                  <a:srgbClr val="CC0000"/>
                </a:solidFill>
                <a:latin typeface="Roboto Mono"/>
                <a:ea typeface="Roboto Mono"/>
                <a:cs typeface="Roboto Mono"/>
                <a:sym typeface="Roboto Mono"/>
              </a:rPr>
              <a:t>", "-c"]</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args</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["echo hello from $HOSTNAME!"]</a:t>
            </a:r>
            <a:endParaRPr sz="800" dirty="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800" dirty="0">
                <a:solidFill>
                  <a:srgbClr val="1155CC"/>
                </a:solidFill>
                <a:latin typeface="Roboto Mono"/>
                <a:ea typeface="Roboto Mono"/>
                <a:cs typeface="Roboto Mono"/>
                <a:sym typeface="Roboto Mono"/>
              </a:rPr>
              <a:t>          </a:t>
            </a:r>
            <a:r>
              <a:rPr lang="en" sz="800" dirty="0" err="1">
                <a:solidFill>
                  <a:srgbClr val="1155CC"/>
                </a:solidFill>
                <a:latin typeface="Roboto Mono"/>
                <a:ea typeface="Roboto Mono"/>
                <a:cs typeface="Roboto Mono"/>
                <a:sym typeface="Roboto Mono"/>
              </a:rPr>
              <a:t>restartPolicy</a:t>
            </a:r>
            <a:r>
              <a:rPr lang="en" sz="800" dirty="0">
                <a:solidFill>
                  <a:srgbClr val="1155CC"/>
                </a:solidFill>
                <a:latin typeface="Roboto Mono"/>
                <a:ea typeface="Roboto Mono"/>
                <a:cs typeface="Roboto Mono"/>
                <a:sym typeface="Roboto Mono"/>
              </a:rPr>
              <a:t>: </a:t>
            </a:r>
            <a:r>
              <a:rPr lang="en" sz="800" dirty="0">
                <a:solidFill>
                  <a:srgbClr val="CC0000"/>
                </a:solidFill>
                <a:latin typeface="Roboto Mono"/>
                <a:ea typeface="Roboto Mono"/>
                <a:cs typeface="Roboto Mono"/>
                <a:sym typeface="Roboto Mono"/>
              </a:rPr>
              <a:t>Never</a:t>
            </a:r>
            <a:endParaRPr sz="800" dirty="0">
              <a:solidFill>
                <a:srgbClr val="1155CC"/>
              </a:solidFill>
              <a:latin typeface="Roboto Mono"/>
              <a:ea typeface="Roboto Mono"/>
              <a:cs typeface="Roboto Mono"/>
              <a:sym typeface="Roboto Mono"/>
            </a:endParaRPr>
          </a:p>
        </p:txBody>
      </p:sp>
      <p:sp>
        <p:nvSpPr>
          <p:cNvPr id="975" name="Google Shape;975;p134"/>
          <p:cNvSpPr txBox="1">
            <a:spLocks noGrp="1"/>
          </p:cNvSpPr>
          <p:nvPr>
            <p:ph type="body" idx="1"/>
          </p:nvPr>
        </p:nvSpPr>
        <p:spPr>
          <a:xfrm>
            <a:off x="457200" y="4097100"/>
            <a:ext cx="3182400" cy="828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700">
                <a:solidFill>
                  <a:srgbClr val="783F04"/>
                </a:solidFill>
                <a:latin typeface="Roboto Mono"/>
                <a:ea typeface="Roboto Mono"/>
                <a:cs typeface="Roboto Mono"/>
                <a:sym typeface="Roboto Mono"/>
              </a:rPr>
              <a:t>$ kubectl get jobs</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NAME                         DESIRED   SUCCESSFUL   AGE</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cronjob-example-1519053240   4         4            2m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cronjob-example-1519053300   4         4            1m</a:t>
            </a:r>
            <a:endParaRPr sz="700">
              <a:solidFill>
                <a:srgbClr val="783F04"/>
              </a:solidFill>
              <a:latin typeface="Roboto Mono"/>
              <a:ea typeface="Roboto Mono"/>
              <a:cs typeface="Roboto Mono"/>
              <a:sym typeface="Roboto Mono"/>
            </a:endParaRPr>
          </a:p>
          <a:p>
            <a:pPr marL="0" lvl="0" indent="0" algn="l" rtl="0">
              <a:spcBef>
                <a:spcPts val="0"/>
              </a:spcBef>
              <a:spcAft>
                <a:spcPts val="0"/>
              </a:spcAft>
              <a:buNone/>
            </a:pPr>
            <a:r>
              <a:rPr lang="en" sz="700">
                <a:solidFill>
                  <a:srgbClr val="783F04"/>
                </a:solidFill>
                <a:latin typeface="Roboto Mono"/>
                <a:ea typeface="Roboto Mono"/>
                <a:cs typeface="Roboto Mono"/>
                <a:sym typeface="Roboto Mono"/>
              </a:rPr>
              <a:t>cronjob-example-1519053360   4         4            26s</a:t>
            </a:r>
            <a:endParaRPr sz="700">
              <a:solidFill>
                <a:srgbClr val="783F04"/>
              </a:solidFill>
              <a:latin typeface="Roboto Mono"/>
              <a:ea typeface="Roboto Mono"/>
              <a:cs typeface="Roboto Mono"/>
              <a:sym typeface="Roboto Mono"/>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13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Health checks</a:t>
            </a:r>
            <a:endParaRPr dirty="0"/>
          </a:p>
        </p:txBody>
      </p:sp>
      <p:sp>
        <p:nvSpPr>
          <p:cNvPr id="973" name="Google Shape;973;p134"/>
          <p:cNvSpPr txBox="1">
            <a:spLocks noGrp="1"/>
          </p:cNvSpPr>
          <p:nvPr>
            <p:ph type="body" idx="1"/>
          </p:nvPr>
        </p:nvSpPr>
        <p:spPr>
          <a:xfrm>
            <a:off x="3945600" y="1244100"/>
            <a:ext cx="4741200" cy="36816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buFont typeface="Arial" panose="020B0604020202020204" pitchFamily="34" charset="0"/>
              <a:buChar char="•"/>
            </a:pPr>
            <a:r>
              <a:rPr lang="en-US" sz="1200" dirty="0" err="1"/>
              <a:t>initialDelaySeconds</a:t>
            </a:r>
            <a:r>
              <a:rPr lang="en-US" sz="1200" dirty="0"/>
              <a:t>: Number of seconds after the container has started before liveness or readiness probes are initiated.</a:t>
            </a:r>
          </a:p>
          <a:p>
            <a:pPr>
              <a:buFont typeface="Arial" panose="020B0604020202020204" pitchFamily="34" charset="0"/>
              <a:buChar char="•"/>
            </a:pPr>
            <a:r>
              <a:rPr lang="en-US" sz="1200" dirty="0" err="1"/>
              <a:t>periodSeconds</a:t>
            </a:r>
            <a:r>
              <a:rPr lang="en-US" sz="1200" dirty="0"/>
              <a:t>: How often (in seconds) to perform the probe. Default to 10 seconds. Minimum value is 1.</a:t>
            </a:r>
          </a:p>
          <a:p>
            <a:pPr>
              <a:buFont typeface="Arial" panose="020B0604020202020204" pitchFamily="34" charset="0"/>
              <a:buChar char="•"/>
            </a:pPr>
            <a:r>
              <a:rPr lang="en-US" sz="1200" dirty="0" err="1"/>
              <a:t>timeoutSeconds</a:t>
            </a:r>
            <a:r>
              <a:rPr lang="en-US" sz="1200" dirty="0"/>
              <a:t>: Number of seconds after which the probe times out. Defaults to 1 second. Minimum value is 1.</a:t>
            </a:r>
          </a:p>
          <a:p>
            <a:pPr>
              <a:buFont typeface="Arial" panose="020B0604020202020204" pitchFamily="34" charset="0"/>
              <a:buChar char="•"/>
            </a:pPr>
            <a:r>
              <a:rPr lang="en-US" sz="1200" dirty="0" err="1"/>
              <a:t>successThreshold</a:t>
            </a:r>
            <a:r>
              <a:rPr lang="en-US" sz="1200" dirty="0"/>
              <a:t>: Minimum consecutive successes for the probe to be considered successful after having failed. Defaults to 1. Must be 1 for liveness. Minimum value is 1.</a:t>
            </a:r>
          </a:p>
          <a:p>
            <a:pPr>
              <a:buFont typeface="Arial" panose="020B0604020202020204" pitchFamily="34" charset="0"/>
              <a:buChar char="•"/>
            </a:pPr>
            <a:r>
              <a:rPr lang="en-US" sz="1200" dirty="0" err="1"/>
              <a:t>failureThreshold</a:t>
            </a:r>
            <a:r>
              <a:rPr lang="en-US" sz="1200" dirty="0"/>
              <a:t>: When a Pod starts and the probe fails, Kubernetes will try </a:t>
            </a:r>
            <a:r>
              <a:rPr lang="en-US" sz="1200" dirty="0" err="1"/>
              <a:t>failureThreshold</a:t>
            </a:r>
            <a:r>
              <a:rPr lang="en-US" sz="1200" dirty="0"/>
              <a:t> times before giving up. Giving up in case of liveness probe means restarting the Pod. In case of readiness probe the Pod will be marked Unready. Defaults to 3. Minimum value is 1.</a:t>
            </a:r>
          </a:p>
          <a:p>
            <a:pPr marL="0" lvl="0" indent="0" algn="l" rtl="0">
              <a:spcBef>
                <a:spcPts val="0"/>
              </a:spcBef>
              <a:spcAft>
                <a:spcPts val="0"/>
              </a:spcAft>
              <a:buNone/>
            </a:pPr>
            <a:endParaRPr sz="600" dirty="0">
              <a:solidFill>
                <a:srgbClr val="783F04"/>
              </a:solidFill>
              <a:latin typeface="Roboto Mono"/>
              <a:ea typeface="Roboto Mono"/>
              <a:cs typeface="Roboto Mono"/>
              <a:sym typeface="Roboto Mono"/>
            </a:endParaRPr>
          </a:p>
        </p:txBody>
      </p:sp>
      <p:sp>
        <p:nvSpPr>
          <p:cNvPr id="974" name="Google Shape;974;p134"/>
          <p:cNvSpPr txBox="1">
            <a:spLocks noGrp="1"/>
          </p:cNvSpPr>
          <p:nvPr>
            <p:ph type="body" idx="1"/>
          </p:nvPr>
        </p:nvSpPr>
        <p:spPr>
          <a:xfrm>
            <a:off x="457200" y="1266000"/>
            <a:ext cx="3182400" cy="3659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buNone/>
            </a:pPr>
            <a:r>
              <a:rPr lang="en-US" sz="800" dirty="0" err="1">
                <a:solidFill>
                  <a:srgbClr val="1155CC"/>
                </a:solidFill>
                <a:latin typeface="Roboto Mono"/>
                <a:ea typeface="Roboto Mono"/>
                <a:cs typeface="Roboto Mono"/>
                <a:sym typeface="Roboto Mono"/>
              </a:rPr>
              <a:t>apiVersion</a:t>
            </a:r>
            <a:r>
              <a:rPr lang="en-US" sz="800" dirty="0">
                <a:solidFill>
                  <a:srgbClr val="1155CC"/>
                </a:solidFill>
                <a:latin typeface="Roboto Mono"/>
                <a:ea typeface="Roboto Mono"/>
                <a:cs typeface="Roboto Mono"/>
                <a:sym typeface="Roboto Mono"/>
              </a:rPr>
              <a:t>: v1</a:t>
            </a:r>
          </a:p>
          <a:p>
            <a:pPr marL="0" lvl="0" indent="0">
              <a:spcBef>
                <a:spcPts val="0"/>
              </a:spcBef>
              <a:buNone/>
            </a:pPr>
            <a:r>
              <a:rPr lang="en-US" sz="800" dirty="0">
                <a:solidFill>
                  <a:srgbClr val="1155CC"/>
                </a:solidFill>
                <a:latin typeface="Roboto Mono"/>
                <a:ea typeface="Roboto Mono"/>
                <a:cs typeface="Roboto Mono"/>
                <a:sym typeface="Roboto Mono"/>
              </a:rPr>
              <a:t>kind: Pod</a:t>
            </a:r>
          </a:p>
          <a:p>
            <a:pPr marL="0" lvl="0" indent="0">
              <a:spcBef>
                <a:spcPts val="0"/>
              </a:spcBef>
              <a:buNone/>
            </a:pPr>
            <a:r>
              <a:rPr lang="en-US" sz="800" dirty="0">
                <a:solidFill>
                  <a:srgbClr val="1155CC"/>
                </a:solidFill>
                <a:latin typeface="Roboto Mono"/>
                <a:ea typeface="Roboto Mono"/>
                <a:cs typeface="Roboto Mono"/>
                <a:sym typeface="Roboto Mono"/>
              </a:rPr>
              <a:t>metadata:</a:t>
            </a:r>
          </a:p>
          <a:p>
            <a:pPr marL="0" lvl="0" indent="0">
              <a:spcBef>
                <a:spcPts val="0"/>
              </a:spcBef>
              <a:buNone/>
            </a:pPr>
            <a:r>
              <a:rPr lang="en-US" sz="800" dirty="0">
                <a:solidFill>
                  <a:srgbClr val="1155CC"/>
                </a:solidFill>
                <a:latin typeface="Roboto Mono"/>
                <a:ea typeface="Roboto Mono"/>
                <a:cs typeface="Roboto Mono"/>
                <a:sym typeface="Roboto Mono"/>
              </a:rPr>
              <a:t>  labels:</a:t>
            </a:r>
          </a:p>
          <a:p>
            <a:pPr marL="0" lvl="0" indent="0">
              <a:spcBef>
                <a:spcPts val="0"/>
              </a:spcBef>
              <a:buNone/>
            </a:pPr>
            <a:r>
              <a:rPr lang="en-US" sz="800" dirty="0">
                <a:solidFill>
                  <a:srgbClr val="1155CC"/>
                </a:solidFill>
                <a:latin typeface="Roboto Mono"/>
                <a:ea typeface="Roboto Mono"/>
                <a:cs typeface="Roboto Mono"/>
                <a:sym typeface="Roboto Mono"/>
              </a:rPr>
              <a:t>    test: liveness</a:t>
            </a:r>
          </a:p>
          <a:p>
            <a:pPr marL="0" lvl="0" indent="0">
              <a:spcBef>
                <a:spcPts val="0"/>
              </a:spcBef>
              <a:buNone/>
            </a:pPr>
            <a:r>
              <a:rPr lang="en-US" sz="800" dirty="0">
                <a:solidFill>
                  <a:srgbClr val="1155CC"/>
                </a:solidFill>
                <a:latin typeface="Roboto Mono"/>
                <a:ea typeface="Roboto Mono"/>
                <a:cs typeface="Roboto Mono"/>
                <a:sym typeface="Roboto Mono"/>
              </a:rPr>
              <a:t>  name: liveness-readiness-http</a:t>
            </a:r>
          </a:p>
          <a:p>
            <a:pPr marL="0" lvl="0" indent="0">
              <a:spcBef>
                <a:spcPts val="0"/>
              </a:spcBef>
              <a:buNone/>
            </a:pPr>
            <a:r>
              <a:rPr lang="en-US" sz="800" dirty="0">
                <a:solidFill>
                  <a:srgbClr val="1155CC"/>
                </a:solidFill>
                <a:latin typeface="Roboto Mono"/>
                <a:ea typeface="Roboto Mono"/>
                <a:cs typeface="Roboto Mono"/>
                <a:sym typeface="Roboto Mono"/>
              </a:rPr>
              <a:t>spec:</a:t>
            </a:r>
          </a:p>
          <a:p>
            <a:pPr marL="0" lvl="0" indent="0">
              <a:spcBef>
                <a:spcPts val="0"/>
              </a:spcBef>
              <a:buNone/>
            </a:pPr>
            <a:r>
              <a:rPr lang="en-US" sz="800" dirty="0">
                <a:solidFill>
                  <a:srgbClr val="1155CC"/>
                </a:solidFill>
                <a:latin typeface="Roboto Mono"/>
                <a:ea typeface="Roboto Mono"/>
                <a:cs typeface="Roboto Mono"/>
                <a:sym typeface="Roboto Mono"/>
              </a:rPr>
              <a:t>  containers:</a:t>
            </a:r>
          </a:p>
          <a:p>
            <a:pPr marL="0" indent="0">
              <a:spcBef>
                <a:spcPts val="0"/>
              </a:spcBef>
              <a:buNone/>
            </a:pPr>
            <a:r>
              <a:rPr lang="en-US" sz="800" dirty="0">
                <a:solidFill>
                  <a:srgbClr val="1155CC"/>
                </a:solidFill>
                <a:latin typeface="Roboto Mono"/>
                <a:ea typeface="Roboto Mono"/>
                <a:cs typeface="Roboto Mono"/>
                <a:sym typeface="Roboto Mono"/>
              </a:rPr>
              <a:t>  - name: liveness-readiness-http</a:t>
            </a:r>
          </a:p>
          <a:p>
            <a:pPr marL="0" lvl="0" indent="0">
              <a:spcBef>
                <a:spcPts val="0"/>
              </a:spcBef>
              <a:buNone/>
            </a:pPr>
            <a:r>
              <a:rPr lang="en-US" sz="800" dirty="0">
                <a:solidFill>
                  <a:srgbClr val="1155CC"/>
                </a:solidFill>
                <a:latin typeface="Roboto Mono"/>
                <a:ea typeface="Roboto Mono"/>
                <a:cs typeface="Roboto Mono"/>
                <a:sym typeface="Roboto Mono"/>
              </a:rPr>
              <a:t>    image: k8s.gcr.io/ liveness-readiness-http</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livenessProbe</a:t>
            </a:r>
            <a:r>
              <a:rPr lang="en-US" sz="800" dirty="0">
                <a:solidFill>
                  <a:srgbClr val="1155CC"/>
                </a:solidFill>
                <a:latin typeface="Roboto Mono"/>
                <a:ea typeface="Roboto Mono"/>
                <a:cs typeface="Roboto Mono"/>
                <a:sym typeface="Roboto Mono"/>
              </a:rPr>
              <a:t>:</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httpGet</a:t>
            </a:r>
            <a:r>
              <a:rPr lang="en-US" sz="800" dirty="0">
                <a:solidFill>
                  <a:srgbClr val="1155CC"/>
                </a:solidFill>
                <a:latin typeface="Roboto Mono"/>
                <a:ea typeface="Roboto Mono"/>
                <a:cs typeface="Roboto Mono"/>
                <a:sym typeface="Roboto Mono"/>
              </a:rPr>
              <a:t>:</a:t>
            </a:r>
          </a:p>
          <a:p>
            <a:pPr marL="0" lvl="0" indent="0">
              <a:spcBef>
                <a:spcPts val="0"/>
              </a:spcBef>
              <a:buNone/>
            </a:pPr>
            <a:r>
              <a:rPr lang="en-US" sz="800" dirty="0">
                <a:solidFill>
                  <a:srgbClr val="1155CC"/>
                </a:solidFill>
                <a:latin typeface="Roboto Mono"/>
                <a:ea typeface="Roboto Mono"/>
                <a:cs typeface="Roboto Mono"/>
                <a:sym typeface="Roboto Mono"/>
              </a:rPr>
              <a:t>        path: /</a:t>
            </a:r>
            <a:r>
              <a:rPr lang="en-US" sz="800" dirty="0" err="1">
                <a:solidFill>
                  <a:srgbClr val="1155CC"/>
                </a:solidFill>
                <a:latin typeface="Roboto Mono"/>
                <a:ea typeface="Roboto Mono"/>
                <a:cs typeface="Roboto Mono"/>
                <a:sym typeface="Roboto Mono"/>
              </a:rPr>
              <a:t>healthz</a:t>
            </a:r>
            <a:endParaRPr lang="en-US" sz="800" dirty="0">
              <a:solidFill>
                <a:srgbClr val="1155CC"/>
              </a:solidFill>
              <a:latin typeface="Roboto Mono"/>
              <a:ea typeface="Roboto Mono"/>
              <a:cs typeface="Roboto Mono"/>
              <a:sym typeface="Roboto Mono"/>
            </a:endParaRPr>
          </a:p>
          <a:p>
            <a:pPr marL="0" lvl="0" indent="0">
              <a:spcBef>
                <a:spcPts val="0"/>
              </a:spcBef>
              <a:buNone/>
            </a:pPr>
            <a:r>
              <a:rPr lang="en-US" sz="800" dirty="0">
                <a:solidFill>
                  <a:srgbClr val="1155CC"/>
                </a:solidFill>
                <a:latin typeface="Roboto Mono"/>
                <a:ea typeface="Roboto Mono"/>
                <a:cs typeface="Roboto Mono"/>
                <a:sym typeface="Roboto Mono"/>
              </a:rPr>
              <a:t>        port: 8080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initialDelaySeconds</a:t>
            </a:r>
            <a:r>
              <a:rPr lang="en-US" sz="800" dirty="0">
                <a:solidFill>
                  <a:srgbClr val="1155CC"/>
                </a:solidFill>
                <a:latin typeface="Roboto Mono"/>
                <a:ea typeface="Roboto Mono"/>
                <a:cs typeface="Roboto Mono"/>
                <a:sym typeface="Roboto Mono"/>
              </a:rPr>
              <a:t>: 5</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periodSeconds</a:t>
            </a:r>
            <a:r>
              <a:rPr lang="en-US" sz="800" dirty="0">
                <a:solidFill>
                  <a:srgbClr val="1155CC"/>
                </a:solidFill>
                <a:latin typeface="Roboto Mono"/>
                <a:ea typeface="Roboto Mono"/>
                <a:cs typeface="Roboto Mono"/>
                <a:sym typeface="Roboto Mono"/>
              </a:rPr>
              <a:t>: 10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timeoutSeconds</a:t>
            </a:r>
            <a:r>
              <a:rPr lang="en-US" sz="800" dirty="0">
                <a:solidFill>
                  <a:srgbClr val="1155CC"/>
                </a:solidFill>
                <a:latin typeface="Roboto Mono"/>
                <a:ea typeface="Roboto Mono"/>
                <a:cs typeface="Roboto Mono"/>
                <a:sym typeface="Roboto Mono"/>
              </a:rPr>
              <a:t>: 4</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failureThreshold</a:t>
            </a:r>
            <a:r>
              <a:rPr lang="en-US" sz="800" dirty="0">
                <a:solidFill>
                  <a:srgbClr val="1155CC"/>
                </a:solidFill>
                <a:latin typeface="Roboto Mono"/>
                <a:ea typeface="Roboto Mono"/>
                <a:cs typeface="Roboto Mono"/>
                <a:sym typeface="Roboto Mono"/>
              </a:rPr>
              <a:t>: 5</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readinessProbe</a:t>
            </a:r>
            <a:r>
              <a:rPr lang="en-US" sz="800" dirty="0">
                <a:solidFill>
                  <a:srgbClr val="1155CC"/>
                </a:solidFill>
                <a:latin typeface="Roboto Mono"/>
                <a:ea typeface="Roboto Mono"/>
                <a:cs typeface="Roboto Mono"/>
                <a:sym typeface="Roboto Mono"/>
              </a:rPr>
              <a:t>:</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httpGet</a:t>
            </a:r>
            <a:r>
              <a:rPr lang="en-US" sz="800" dirty="0">
                <a:solidFill>
                  <a:srgbClr val="1155CC"/>
                </a:solidFill>
                <a:latin typeface="Roboto Mono"/>
                <a:ea typeface="Roboto Mono"/>
                <a:cs typeface="Roboto Mono"/>
                <a:sym typeface="Roboto Mono"/>
              </a:rPr>
              <a:t>:</a:t>
            </a:r>
          </a:p>
          <a:p>
            <a:pPr marL="0" lvl="0" indent="0">
              <a:spcBef>
                <a:spcPts val="0"/>
              </a:spcBef>
              <a:buNone/>
            </a:pPr>
            <a:r>
              <a:rPr lang="en-US" sz="800" dirty="0">
                <a:solidFill>
                  <a:srgbClr val="1155CC"/>
                </a:solidFill>
                <a:latin typeface="Roboto Mono"/>
                <a:ea typeface="Roboto Mono"/>
                <a:cs typeface="Roboto Mono"/>
                <a:sym typeface="Roboto Mono"/>
              </a:rPr>
              <a:t>        path: /</a:t>
            </a:r>
            <a:r>
              <a:rPr lang="en-US" sz="800" dirty="0" err="1">
                <a:solidFill>
                  <a:srgbClr val="1155CC"/>
                </a:solidFill>
                <a:latin typeface="Roboto Mono"/>
                <a:ea typeface="Roboto Mono"/>
                <a:cs typeface="Roboto Mono"/>
                <a:sym typeface="Roboto Mono"/>
              </a:rPr>
              <a:t>healthz</a:t>
            </a:r>
            <a:endParaRPr lang="en-US" sz="800" dirty="0">
              <a:solidFill>
                <a:srgbClr val="1155CC"/>
              </a:solidFill>
              <a:latin typeface="Roboto Mono"/>
              <a:ea typeface="Roboto Mono"/>
              <a:cs typeface="Roboto Mono"/>
              <a:sym typeface="Roboto Mono"/>
            </a:endParaRPr>
          </a:p>
          <a:p>
            <a:pPr marL="0" lvl="0" indent="0">
              <a:spcBef>
                <a:spcPts val="0"/>
              </a:spcBef>
              <a:buNone/>
            </a:pPr>
            <a:r>
              <a:rPr lang="en-US" sz="800" dirty="0">
                <a:solidFill>
                  <a:srgbClr val="1155CC"/>
                </a:solidFill>
                <a:latin typeface="Roboto Mono"/>
                <a:ea typeface="Roboto Mono"/>
                <a:cs typeface="Roboto Mono"/>
                <a:sym typeface="Roboto Mono"/>
              </a:rPr>
              <a:t>        port: 8080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initialDelaySeconds</a:t>
            </a:r>
            <a:r>
              <a:rPr lang="en-US" sz="800" dirty="0">
                <a:solidFill>
                  <a:srgbClr val="1155CC"/>
                </a:solidFill>
                <a:latin typeface="Roboto Mono"/>
                <a:ea typeface="Roboto Mono"/>
                <a:cs typeface="Roboto Mono"/>
                <a:sym typeface="Roboto Mono"/>
              </a:rPr>
              <a:t>: 100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periodSeconds</a:t>
            </a:r>
            <a:r>
              <a:rPr lang="en-US" sz="800" dirty="0">
                <a:solidFill>
                  <a:srgbClr val="1155CC"/>
                </a:solidFill>
                <a:latin typeface="Roboto Mono"/>
                <a:ea typeface="Roboto Mono"/>
                <a:cs typeface="Roboto Mono"/>
                <a:sym typeface="Roboto Mono"/>
              </a:rPr>
              <a:t>: 10</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timeoutSeconds</a:t>
            </a:r>
            <a:r>
              <a:rPr lang="en-US" sz="800" dirty="0">
                <a:solidFill>
                  <a:srgbClr val="1155CC"/>
                </a:solidFill>
                <a:latin typeface="Roboto Mono"/>
                <a:ea typeface="Roboto Mono"/>
                <a:cs typeface="Roboto Mono"/>
                <a:sym typeface="Roboto Mono"/>
              </a:rPr>
              <a:t>: 4</a:t>
            </a:r>
          </a:p>
          <a:p>
            <a:pPr marL="0" lvl="0" indent="0">
              <a:spcBef>
                <a:spcPts val="0"/>
              </a:spcBef>
              <a:buNone/>
            </a:pPr>
            <a:r>
              <a:rPr lang="en-US" sz="800" dirty="0">
                <a:solidFill>
                  <a:srgbClr val="1155CC"/>
                </a:solidFill>
                <a:latin typeface="Roboto Mono"/>
                <a:ea typeface="Roboto Mono"/>
                <a:cs typeface="Roboto Mono"/>
                <a:sym typeface="Roboto Mono"/>
              </a:rPr>
              <a:t>      </a:t>
            </a:r>
            <a:r>
              <a:rPr lang="en-US" sz="800" dirty="0" err="1">
                <a:solidFill>
                  <a:srgbClr val="1155CC"/>
                </a:solidFill>
                <a:latin typeface="Roboto Mono"/>
                <a:ea typeface="Roboto Mono"/>
                <a:cs typeface="Roboto Mono"/>
                <a:sym typeface="Roboto Mono"/>
              </a:rPr>
              <a:t>failureThreshold</a:t>
            </a:r>
            <a:r>
              <a:rPr lang="en-US" sz="800" dirty="0">
                <a:solidFill>
                  <a:srgbClr val="1155CC"/>
                </a:solidFill>
                <a:latin typeface="Roboto Mono"/>
                <a:ea typeface="Roboto Mono"/>
                <a:cs typeface="Roboto Mono"/>
                <a:sym typeface="Roboto Mono"/>
              </a:rPr>
              <a:t>: 2</a:t>
            </a:r>
          </a:p>
          <a:p>
            <a:pPr marL="0" lvl="0" indent="0">
              <a:spcBef>
                <a:spcPts val="0"/>
              </a:spcBef>
              <a:buNone/>
            </a:pPr>
            <a:endParaRPr lang="en-US" sz="800" dirty="0">
              <a:solidFill>
                <a:srgbClr val="1155CC"/>
              </a:solidFill>
              <a:latin typeface="Roboto Mono"/>
              <a:ea typeface="Roboto Mono"/>
              <a:cs typeface="Roboto Mono"/>
              <a:sym typeface="Roboto Mono"/>
            </a:endParaRPr>
          </a:p>
          <a:p>
            <a:pPr marL="0" lvl="0" indent="0">
              <a:spcBef>
                <a:spcPts val="0"/>
              </a:spcBef>
              <a:buNone/>
            </a:pPr>
            <a:endParaRPr lang="en-US" sz="800" dirty="0">
              <a:solidFill>
                <a:srgbClr val="1155CC"/>
              </a:solidFill>
              <a:latin typeface="Roboto Mono"/>
              <a:ea typeface="Roboto Mono"/>
              <a:cs typeface="Roboto Mono"/>
              <a:sym typeface="Roboto Mono"/>
            </a:endParaRPr>
          </a:p>
          <a:p>
            <a:pPr marL="0" lvl="0" indent="0" algn="l" rtl="0">
              <a:spcBef>
                <a:spcPts val="0"/>
              </a:spcBef>
              <a:spcAft>
                <a:spcPts val="0"/>
              </a:spcAft>
              <a:buNone/>
            </a:pPr>
            <a:endParaRPr lang="en-US" sz="800" dirty="0">
              <a:solidFill>
                <a:srgbClr val="1155CC"/>
              </a:solidFill>
              <a:latin typeface="Roboto Mono"/>
              <a:ea typeface="Roboto Mono"/>
              <a:cs typeface="Roboto Mono"/>
              <a:sym typeface="Roboto Mono"/>
            </a:endParaRPr>
          </a:p>
        </p:txBody>
      </p:sp>
    </p:spTree>
    <p:extLst>
      <p:ext uri="{BB962C8B-B14F-4D97-AF65-F5344CB8AC3E}">
        <p14:creationId xmlns:p14="http://schemas.microsoft.com/office/powerpoint/2010/main" val="2392384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63" name="Google Shape;763;p109"/>
          <p:cNvSpPr txBox="1"/>
          <p:nvPr/>
        </p:nvSpPr>
        <p:spPr>
          <a:xfrm>
            <a:off x="757725" y="1398600"/>
            <a:ext cx="3904200" cy="65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pic>
        <p:nvPicPr>
          <p:cNvPr id="4" name="Picture 3">
            <a:extLst>
              <a:ext uri="{FF2B5EF4-FFF2-40B4-BE49-F238E27FC236}">
                <a16:creationId xmlns:a16="http://schemas.microsoft.com/office/drawing/2014/main" id="{CFE0EC37-FD61-FB45-8DBB-8155E16561A4}"/>
              </a:ext>
            </a:extLst>
          </p:cNvPr>
          <p:cNvPicPr>
            <a:picLocks noChangeAspect="1"/>
          </p:cNvPicPr>
          <p:nvPr/>
        </p:nvPicPr>
        <p:blipFill>
          <a:blip r:embed="rId3"/>
          <a:stretch>
            <a:fillRect/>
          </a:stretch>
        </p:blipFill>
        <p:spPr>
          <a:xfrm>
            <a:off x="623607" y="0"/>
            <a:ext cx="7896785" cy="5143500"/>
          </a:xfrm>
          <a:prstGeom prst="rect">
            <a:avLst/>
          </a:prstGeom>
        </p:spPr>
      </p:pic>
    </p:spTree>
    <p:extLst>
      <p:ext uri="{BB962C8B-B14F-4D97-AF65-F5344CB8AC3E}">
        <p14:creationId xmlns:p14="http://schemas.microsoft.com/office/powerpoint/2010/main" val="3548459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85"/>
        <p:cNvGrpSpPr/>
        <p:nvPr/>
      </p:nvGrpSpPr>
      <p:grpSpPr>
        <a:xfrm>
          <a:off x="0" y="0"/>
          <a:ext cx="0" cy="0"/>
          <a:chOff x="0" y="0"/>
          <a:chExt cx="0" cy="0"/>
        </a:xfrm>
      </p:grpSpPr>
      <p:sp>
        <p:nvSpPr>
          <p:cNvPr id="986" name="Google Shape;986;p136"/>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and Resources</a:t>
            </a:r>
            <a:endParaRPr/>
          </a:p>
        </p:txBody>
      </p:sp>
      <p:sp>
        <p:nvSpPr>
          <p:cNvPr id="987" name="Google Shape;987;p136"/>
          <p:cNvSpPr txBox="1">
            <a:spLocks noGrp="1"/>
          </p:cNvSpPr>
          <p:nvPr>
            <p:ph type="ctrTitle"/>
          </p:nvPr>
        </p:nvSpPr>
        <p:spPr>
          <a:xfrm>
            <a:off x="457200" y="1549525"/>
            <a:ext cx="4332600" cy="154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Storage</a:t>
            </a:r>
            <a:endParaRPr/>
          </a:p>
        </p:txBody>
      </p:sp>
      <p:sp>
        <p:nvSpPr>
          <p:cNvPr id="988" name="Google Shape;988;p136"/>
          <p:cNvSpPr txBox="1">
            <a:spLocks noGrp="1"/>
          </p:cNvSpPr>
          <p:nvPr>
            <p:ph type="ctrTitle"/>
          </p:nvPr>
        </p:nvSpPr>
        <p:spPr>
          <a:xfrm>
            <a:off x="4789800" y="892400"/>
            <a:ext cx="3087600" cy="29451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sz="2400"/>
              <a:t>Volumes</a:t>
            </a:r>
            <a:endParaRPr sz="2400"/>
          </a:p>
          <a:p>
            <a:pPr marL="457200" lvl="0" indent="-381000" algn="l" rtl="0">
              <a:spcBef>
                <a:spcPts val="0"/>
              </a:spcBef>
              <a:spcAft>
                <a:spcPts val="0"/>
              </a:spcAft>
              <a:buSzPts val="2400"/>
              <a:buChar char="●"/>
            </a:pPr>
            <a:r>
              <a:rPr lang="en" sz="2400"/>
              <a:t>Persistent Volumes</a:t>
            </a:r>
            <a:endParaRPr sz="2400"/>
          </a:p>
          <a:p>
            <a:pPr marL="457200" lvl="0" indent="-381000" algn="l" rtl="0">
              <a:spcBef>
                <a:spcPts val="0"/>
              </a:spcBef>
              <a:spcAft>
                <a:spcPts val="0"/>
              </a:spcAft>
              <a:buSzPts val="2400"/>
              <a:buChar char="●"/>
            </a:pPr>
            <a:r>
              <a:rPr lang="en" sz="2400"/>
              <a:t>Persistent Volume Claims</a:t>
            </a:r>
            <a:endParaRPr sz="2400"/>
          </a:p>
          <a:p>
            <a:pPr marL="457200" lvl="0" indent="-381000" algn="l" rtl="0">
              <a:spcBef>
                <a:spcPts val="0"/>
              </a:spcBef>
              <a:spcAft>
                <a:spcPts val="0"/>
              </a:spcAft>
              <a:buSzPts val="2400"/>
              <a:buChar char="●"/>
            </a:pPr>
            <a:r>
              <a:rPr lang="en" sz="2400"/>
              <a:t>StorageClass</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13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a:t>
            </a:r>
            <a:endParaRPr/>
          </a:p>
        </p:txBody>
      </p:sp>
      <p:sp>
        <p:nvSpPr>
          <p:cNvPr id="994" name="Google Shape;994;p137"/>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Pods by themselves are useful, but many workloads require exchanging data between containers, or persisting some form of data.</a:t>
            </a:r>
            <a:endParaRPr sz="2400"/>
          </a:p>
          <a:p>
            <a:pPr marL="0" lvl="0" indent="0" algn="l" rtl="0">
              <a:spcBef>
                <a:spcPts val="600"/>
              </a:spcBef>
              <a:spcAft>
                <a:spcPts val="0"/>
              </a:spcAft>
              <a:buNone/>
            </a:pPr>
            <a:endParaRPr sz="2400"/>
          </a:p>
          <a:p>
            <a:pPr marL="0" lvl="0" indent="0" algn="l" rtl="0">
              <a:spcBef>
                <a:spcPts val="600"/>
              </a:spcBef>
              <a:spcAft>
                <a:spcPts val="0"/>
              </a:spcAft>
              <a:buNone/>
            </a:pPr>
            <a:r>
              <a:rPr lang="en" sz="2400"/>
              <a:t>For this we have </a:t>
            </a:r>
            <a:r>
              <a:rPr lang="en" sz="2400" b="1"/>
              <a:t>Volumes</a:t>
            </a:r>
            <a:r>
              <a:rPr lang="en" sz="2400"/>
              <a:t>, </a:t>
            </a:r>
            <a:r>
              <a:rPr lang="en" sz="2400" b="1"/>
              <a:t>PersistentVolumes</a:t>
            </a:r>
            <a:r>
              <a:rPr lang="en" sz="2400"/>
              <a:t>, </a:t>
            </a:r>
            <a:r>
              <a:rPr lang="en" sz="2400" b="1"/>
              <a:t>PersistentVolumeClaims</a:t>
            </a:r>
            <a:r>
              <a:rPr lang="en" sz="2400"/>
              <a:t>, and </a:t>
            </a:r>
            <a:r>
              <a:rPr lang="en" sz="2400" b="1"/>
              <a:t>StorageClasses</a:t>
            </a:r>
            <a:r>
              <a:rPr lang="en" sz="2400"/>
              <a:t>. </a:t>
            </a:r>
            <a:endParaRPr sz="2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05"/>
        <p:cNvGrpSpPr/>
        <p:nvPr/>
      </p:nvGrpSpPr>
      <p:grpSpPr>
        <a:xfrm>
          <a:off x="0" y="0"/>
          <a:ext cx="0" cy="0"/>
          <a:chOff x="0" y="0"/>
          <a:chExt cx="0" cy="0"/>
        </a:xfrm>
      </p:grpSpPr>
      <p:sp>
        <p:nvSpPr>
          <p:cNvPr id="1106" name="Google Shape;1106;p15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StorageClass</a:t>
            </a:r>
            <a:endParaRPr/>
          </a:p>
        </p:txBody>
      </p:sp>
      <p:sp>
        <p:nvSpPr>
          <p:cNvPr id="1107" name="Google Shape;1107;p152"/>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dirty="0"/>
              <a:t>Storage classes are an abstraction on top of an external storage resource (PV) </a:t>
            </a:r>
            <a:endParaRPr sz="2400" dirty="0"/>
          </a:p>
          <a:p>
            <a:pPr marL="457200" lvl="0" indent="-381000" algn="l" rtl="0">
              <a:spcBef>
                <a:spcPts val="1000"/>
              </a:spcBef>
              <a:spcAft>
                <a:spcPts val="0"/>
              </a:spcAft>
              <a:buSzPts val="2400"/>
              <a:buChar char="●"/>
            </a:pPr>
            <a:r>
              <a:rPr lang="en" sz="2400" dirty="0"/>
              <a:t>Work hand-in-hand with the external storage system to enable </a:t>
            </a:r>
            <a:r>
              <a:rPr lang="en" sz="2400" b="1" dirty="0"/>
              <a:t>dynamic provisioning</a:t>
            </a:r>
            <a:r>
              <a:rPr lang="en" sz="2400" dirty="0"/>
              <a:t> of storage by eliminating the need for the cluster admin to pre-provision a PV</a:t>
            </a:r>
            <a:endParaRPr sz="2400" dirty="0"/>
          </a:p>
          <a:p>
            <a:pPr marL="0" lvl="0" indent="0" algn="l" rtl="0">
              <a:spcBef>
                <a:spcPts val="1000"/>
              </a:spcBef>
              <a:spcAft>
                <a:spcPts val="0"/>
              </a:spcAft>
              <a:buNone/>
            </a:pPr>
            <a:endParaRPr sz="2400" dirty="0"/>
          </a:p>
        </p:txBody>
      </p:sp>
    </p:spTree>
    <p:extLst>
      <p:ext uri="{BB962C8B-B14F-4D97-AF65-F5344CB8AC3E}">
        <p14:creationId xmlns:p14="http://schemas.microsoft.com/office/powerpoint/2010/main" val="21431461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15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StorageClass</a:t>
            </a:r>
            <a:endParaRPr/>
          </a:p>
        </p:txBody>
      </p:sp>
      <p:sp>
        <p:nvSpPr>
          <p:cNvPr id="1125" name="Google Shape;1125;p154"/>
          <p:cNvSpPr txBox="1">
            <a:spLocks noGrp="1"/>
          </p:cNvSpPr>
          <p:nvPr>
            <p:ph type="body" idx="1"/>
          </p:nvPr>
        </p:nvSpPr>
        <p:spPr>
          <a:xfrm>
            <a:off x="457200" y="1200150"/>
            <a:ext cx="45699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provisioner: </a:t>
            </a:r>
            <a:r>
              <a:rPr lang="en" sz="1800">
                <a:solidFill>
                  <a:srgbClr val="000000"/>
                </a:solidFill>
              </a:rPr>
              <a:t>Defines the ‘</a:t>
            </a:r>
            <a:r>
              <a:rPr lang="en" sz="1800" i="1">
                <a:solidFill>
                  <a:srgbClr val="000000"/>
                </a:solidFill>
              </a:rPr>
              <a:t>driver</a:t>
            </a:r>
            <a:r>
              <a:rPr lang="en" sz="1800">
                <a:solidFill>
                  <a:srgbClr val="000000"/>
                </a:solidFill>
              </a:rPr>
              <a:t>’ to be used for provisioning of the external storage.</a:t>
            </a:r>
            <a:endParaRPr sz="1800">
              <a:solidFill>
                <a:srgbClr val="000000"/>
              </a:solidFill>
            </a:endParaRPr>
          </a:p>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parameters: </a:t>
            </a:r>
            <a:r>
              <a:rPr lang="en" sz="1800">
                <a:solidFill>
                  <a:srgbClr val="000000"/>
                </a:solidFill>
              </a:rPr>
              <a:t>A hash of the various configuration parameters for the provisioner.</a:t>
            </a:r>
            <a:endParaRPr sz="1800">
              <a:solidFill>
                <a:srgbClr val="000000"/>
              </a:solidFill>
            </a:endParaRPr>
          </a:p>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reclaimPolicy: </a:t>
            </a:r>
            <a:r>
              <a:rPr lang="en" sz="1800">
                <a:solidFill>
                  <a:srgbClr val="000000"/>
                </a:solidFill>
              </a:rPr>
              <a:t>The behaviour for the backing storage when the PVC is deleted.</a:t>
            </a:r>
            <a:endParaRPr sz="1800">
              <a:solidFill>
                <a:srgbClr val="000000"/>
              </a:solidFill>
            </a:endParaRPr>
          </a:p>
          <a:p>
            <a:pPr marL="914400" lvl="1" indent="-342900" algn="l" rtl="0">
              <a:spcBef>
                <a:spcPts val="0"/>
              </a:spcBef>
              <a:spcAft>
                <a:spcPts val="0"/>
              </a:spcAft>
              <a:buSzPts val="1800"/>
              <a:buChar char="○"/>
            </a:pPr>
            <a:r>
              <a:rPr lang="en" sz="1600">
                <a:solidFill>
                  <a:srgbClr val="CC0000"/>
                </a:solidFill>
                <a:latin typeface="Roboto Mono"/>
                <a:ea typeface="Roboto Mono"/>
                <a:cs typeface="Roboto Mono"/>
                <a:sym typeface="Roboto Mono"/>
              </a:rPr>
              <a:t>Retain</a:t>
            </a:r>
            <a:r>
              <a:rPr lang="en" sz="1600"/>
              <a:t> - manual clean-up</a:t>
            </a:r>
            <a:endParaRPr sz="16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600">
                <a:solidFill>
                  <a:srgbClr val="CC0000"/>
                </a:solidFill>
                <a:latin typeface="Roboto Mono"/>
                <a:ea typeface="Roboto Mono"/>
                <a:cs typeface="Roboto Mono"/>
                <a:sym typeface="Roboto Mono"/>
              </a:rPr>
              <a:t>Delete</a:t>
            </a:r>
            <a:r>
              <a:rPr lang="en" sz="1600"/>
              <a:t> - storage asset deleted by provider</a:t>
            </a:r>
            <a:endParaRPr sz="1800">
              <a:solidFill>
                <a:srgbClr val="000000"/>
              </a:solidFill>
            </a:endParaRPr>
          </a:p>
        </p:txBody>
      </p:sp>
      <p:sp>
        <p:nvSpPr>
          <p:cNvPr id="1126" name="Google Shape;1126;p154"/>
          <p:cNvSpPr txBox="1">
            <a:spLocks noGrp="1"/>
          </p:cNvSpPr>
          <p:nvPr>
            <p:ph type="body" idx="2"/>
          </p:nvPr>
        </p:nvSpPr>
        <p:spPr>
          <a:xfrm>
            <a:off x="5089200" y="1200150"/>
            <a:ext cx="35976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kind: </a:t>
            </a:r>
            <a:r>
              <a:rPr lang="en" sz="1200">
                <a:solidFill>
                  <a:srgbClr val="CC0000"/>
                </a:solidFill>
                <a:latin typeface="Roboto Mono"/>
                <a:ea typeface="Roboto Mono"/>
                <a:cs typeface="Roboto Mono"/>
                <a:sym typeface="Roboto Mono"/>
              </a:rPr>
              <a:t>StorageClass</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apiVersion: </a:t>
            </a:r>
            <a:r>
              <a:rPr lang="en" sz="1200">
                <a:solidFill>
                  <a:srgbClr val="CC0000"/>
                </a:solidFill>
                <a:latin typeface="Roboto Mono"/>
                <a:ea typeface="Roboto Mono"/>
                <a:cs typeface="Roboto Mono"/>
                <a:sym typeface="Roboto Mono"/>
              </a:rPr>
              <a:t>storage.k8s.io/v1</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metadata:</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name: </a:t>
            </a:r>
            <a:r>
              <a:rPr lang="en" sz="1200">
                <a:solidFill>
                  <a:srgbClr val="CC0000"/>
                </a:solidFill>
                <a:latin typeface="Roboto Mono"/>
                <a:ea typeface="Roboto Mono"/>
                <a:cs typeface="Roboto Mono"/>
                <a:sym typeface="Roboto Mono"/>
              </a:rPr>
              <a:t>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provisioner: </a:t>
            </a:r>
            <a:r>
              <a:rPr lang="en" sz="1200">
                <a:solidFill>
                  <a:srgbClr val="CC0000"/>
                </a:solidFill>
                <a:latin typeface="Roboto Mono"/>
                <a:ea typeface="Roboto Mono"/>
                <a:cs typeface="Roboto Mono"/>
                <a:sym typeface="Roboto Mono"/>
              </a:rPr>
              <a:t>kubernetes.io/gce-pd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parameters:</a:t>
            </a:r>
            <a:endParaRPr sz="12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200">
                <a:solidFill>
                  <a:srgbClr val="1155CC"/>
                </a:solidFill>
                <a:latin typeface="Roboto Mono"/>
                <a:ea typeface="Roboto Mono"/>
                <a:cs typeface="Roboto Mono"/>
                <a:sym typeface="Roboto Mono"/>
              </a:rPr>
              <a:t>  type: </a:t>
            </a:r>
            <a:r>
              <a:rPr lang="en" sz="1200">
                <a:solidFill>
                  <a:srgbClr val="CC0000"/>
                </a:solidFill>
                <a:latin typeface="Roboto Mono"/>
                <a:ea typeface="Roboto Mono"/>
                <a:cs typeface="Roboto Mono"/>
                <a:sym typeface="Roboto Mono"/>
              </a:rPr>
              <a:t>pd-standard</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  zones: </a:t>
            </a:r>
            <a:r>
              <a:rPr lang="en" sz="1200">
                <a:solidFill>
                  <a:srgbClr val="CC0000"/>
                </a:solidFill>
                <a:latin typeface="Roboto Mono"/>
                <a:ea typeface="Roboto Mono"/>
                <a:cs typeface="Roboto Mono"/>
                <a:sym typeface="Roboto Mono"/>
              </a:rPr>
              <a:t>us-central1-a, us-central1-b</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200">
                <a:solidFill>
                  <a:srgbClr val="1155CC"/>
                </a:solidFill>
                <a:latin typeface="Roboto Mono"/>
                <a:ea typeface="Roboto Mono"/>
                <a:cs typeface="Roboto Mono"/>
                <a:sym typeface="Roboto Mono"/>
              </a:rPr>
              <a:t>reclaimPolicy: </a:t>
            </a:r>
            <a:r>
              <a:rPr lang="en" sz="1200">
                <a:solidFill>
                  <a:srgbClr val="CC0000"/>
                </a:solidFill>
                <a:latin typeface="Roboto Mono"/>
                <a:ea typeface="Roboto Mono"/>
                <a:cs typeface="Roboto Mono"/>
                <a:sym typeface="Roboto Mono"/>
              </a:rPr>
              <a:t>Delete</a:t>
            </a:r>
            <a:endParaRPr sz="12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2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200"/>
          </a:p>
        </p:txBody>
      </p:sp>
    </p:spTree>
    <p:extLst>
      <p:ext uri="{BB962C8B-B14F-4D97-AF65-F5344CB8AC3E}">
        <p14:creationId xmlns:p14="http://schemas.microsoft.com/office/powerpoint/2010/main" val="26845315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30"/>
        <p:cNvGrpSpPr/>
        <p:nvPr/>
      </p:nvGrpSpPr>
      <p:grpSpPr>
        <a:xfrm>
          <a:off x="0" y="0"/>
          <a:ext cx="0" cy="0"/>
          <a:chOff x="0" y="0"/>
          <a:chExt cx="0" cy="0"/>
        </a:xfrm>
      </p:grpSpPr>
      <p:sp>
        <p:nvSpPr>
          <p:cNvPr id="1131" name="Google Shape;1131;p15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Available StorageClasses</a:t>
            </a:r>
            <a:endParaRPr/>
          </a:p>
        </p:txBody>
      </p:sp>
      <p:sp>
        <p:nvSpPr>
          <p:cNvPr id="1132" name="Google Shape;1132;p155"/>
          <p:cNvSpPr txBox="1"/>
          <p:nvPr/>
        </p:nvSpPr>
        <p:spPr>
          <a:xfrm>
            <a:off x="1490950" y="1490850"/>
            <a:ext cx="3048900" cy="296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marL="457200" lvl="0" indent="-342900" algn="l" rtl="0">
              <a:spcBef>
                <a:spcPts val="0"/>
              </a:spcBef>
              <a:spcAft>
                <a:spcPts val="0"/>
              </a:spcAft>
              <a:buSzPts val="1800"/>
              <a:buChar char="●"/>
            </a:pPr>
            <a:r>
              <a:rPr lang="en" sz="1800"/>
              <a:t>CephFS</a:t>
            </a:r>
            <a:endParaRPr sz="1800"/>
          </a:p>
          <a:p>
            <a:pPr marL="457200" lvl="0" indent="-342900" algn="l" rtl="0">
              <a:spcBef>
                <a:spcPts val="0"/>
              </a:spcBef>
              <a:spcAft>
                <a:spcPts val="0"/>
              </a:spcAft>
              <a:buClr>
                <a:srgbClr val="1155CC"/>
              </a:buClr>
              <a:buSzPts val="1800"/>
              <a:buChar char="●"/>
            </a:pPr>
            <a:r>
              <a:rPr lang="en" sz="1800">
                <a:solidFill>
                  <a:srgbClr val="1155CC"/>
                </a:solidFill>
              </a:rPr>
              <a:t>Cinder</a:t>
            </a:r>
            <a:endParaRPr sz="1800">
              <a:solidFill>
                <a:srgbClr val="1155CC"/>
              </a:solidFill>
            </a:endParaRPr>
          </a:p>
          <a:p>
            <a:pPr marL="457200" lvl="0" indent="-342900" algn="l" rtl="0">
              <a:spcBef>
                <a:spcPts val="0"/>
              </a:spcBef>
              <a:spcAft>
                <a:spcPts val="0"/>
              </a:spcAft>
              <a:buSzPts val="1800"/>
              <a:buChar char="●"/>
            </a:pPr>
            <a:r>
              <a:rPr lang="en" sz="1800"/>
              <a:t>FC</a:t>
            </a:r>
            <a:endParaRPr sz="1800"/>
          </a:p>
          <a:p>
            <a:pPr marL="457200" lvl="0" indent="-342900" algn="l" rtl="0">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p:txBody>
      </p:sp>
      <p:sp>
        <p:nvSpPr>
          <p:cNvPr id="1133" name="Google Shape;1133;p155"/>
          <p:cNvSpPr txBox="1"/>
          <p:nvPr/>
        </p:nvSpPr>
        <p:spPr>
          <a:xfrm>
            <a:off x="4923225" y="1490850"/>
            <a:ext cx="2955900" cy="296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chemeClr val="dk1"/>
                </a:solidFill>
              </a:rPr>
              <a:t>iSCSI</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NFS</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Local</a:t>
            </a:r>
            <a:endParaRPr sz="1800"/>
          </a:p>
        </p:txBody>
      </p:sp>
      <p:sp>
        <p:nvSpPr>
          <p:cNvPr id="1134" name="Google Shape;1134;p155"/>
          <p:cNvSpPr/>
          <p:nvPr/>
        </p:nvSpPr>
        <p:spPr>
          <a:xfrm>
            <a:off x="1639800" y="4624550"/>
            <a:ext cx="268500" cy="261000"/>
          </a:xfrm>
          <a:prstGeom prst="rect">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1135" name="Google Shape;1135;p155"/>
          <p:cNvSpPr txBox="1"/>
          <p:nvPr/>
        </p:nvSpPr>
        <p:spPr>
          <a:xfrm>
            <a:off x="1908300" y="4561250"/>
            <a:ext cx="17220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Internal Provisioner</a:t>
            </a:r>
            <a:endParaRPr/>
          </a:p>
        </p:txBody>
      </p:sp>
    </p:spTree>
    <p:extLst>
      <p:ext uri="{BB962C8B-B14F-4D97-AF65-F5344CB8AC3E}">
        <p14:creationId xmlns:p14="http://schemas.microsoft.com/office/powerpoint/2010/main" val="3462737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13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00" name="Google Shape;1000;p138"/>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sz="2400"/>
              <a:t>Storage that is tied to the </a:t>
            </a:r>
            <a:r>
              <a:rPr lang="en" sz="2400" b="1"/>
              <a:t>Pod’s Lifecycle</a:t>
            </a:r>
            <a:r>
              <a:rPr lang="en" sz="2400"/>
              <a:t>.</a:t>
            </a:r>
            <a:endParaRPr sz="2400"/>
          </a:p>
          <a:p>
            <a:pPr marL="457200" lvl="0" indent="-381000" algn="l" rtl="0">
              <a:spcBef>
                <a:spcPts val="1000"/>
              </a:spcBef>
              <a:spcAft>
                <a:spcPts val="0"/>
              </a:spcAft>
              <a:buSzPts val="2400"/>
              <a:buChar char="●"/>
            </a:pPr>
            <a:r>
              <a:rPr lang="en" sz="2400"/>
              <a:t>A pod can have one or more types of volumes attached to it.</a:t>
            </a:r>
            <a:endParaRPr sz="2400"/>
          </a:p>
          <a:p>
            <a:pPr marL="457200" lvl="0" indent="-381000" algn="l" rtl="0">
              <a:spcBef>
                <a:spcPts val="1000"/>
              </a:spcBef>
              <a:spcAft>
                <a:spcPts val="0"/>
              </a:spcAft>
              <a:buSzPts val="2400"/>
              <a:buChar char="●"/>
            </a:pPr>
            <a:r>
              <a:rPr lang="en" sz="2400"/>
              <a:t>Can be consumed by any of the containers within the pod.</a:t>
            </a:r>
            <a:endParaRPr sz="2400"/>
          </a:p>
          <a:p>
            <a:pPr marL="457200" lvl="0" indent="-381000" algn="l" rtl="0">
              <a:spcBef>
                <a:spcPts val="1000"/>
              </a:spcBef>
              <a:spcAft>
                <a:spcPts val="1000"/>
              </a:spcAft>
              <a:buSzPts val="2400"/>
              <a:buChar char="●"/>
            </a:pPr>
            <a:r>
              <a:rPr lang="en" sz="2400"/>
              <a:t>Survive Pod restarts; however their durability beyond that is dependent on the Volume Type.</a:t>
            </a:r>
            <a:endParaRPr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3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 Types</a:t>
            </a:r>
            <a:endParaRPr/>
          </a:p>
        </p:txBody>
      </p:sp>
      <p:sp>
        <p:nvSpPr>
          <p:cNvPr id="1006" name="Google Shape;1006;p139"/>
          <p:cNvSpPr txBox="1"/>
          <p:nvPr/>
        </p:nvSpPr>
        <p:spPr>
          <a:xfrm>
            <a:off x="457200" y="1535350"/>
            <a:ext cx="2874900" cy="27342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awsElasticBlockStore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azureDisk</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azureFile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cephfs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configMap</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csi</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downwardAPI</a:t>
            </a:r>
            <a:endParaRPr sz="1800">
              <a:solidFill>
                <a:schemeClr val="dk1"/>
              </a:solidFill>
            </a:endParaRPr>
          </a:p>
          <a:p>
            <a:pPr marL="457200" lvl="0" indent="-342900" algn="l" rtl="0">
              <a:spcBef>
                <a:spcPts val="0"/>
              </a:spcBef>
              <a:spcAft>
                <a:spcPts val="0"/>
              </a:spcAft>
              <a:buClr>
                <a:schemeClr val="dk1"/>
              </a:buClr>
              <a:buSzPts val="1800"/>
              <a:buChar char="●"/>
            </a:pPr>
            <a:r>
              <a:rPr lang="en" sz="1800">
                <a:solidFill>
                  <a:schemeClr val="dk1"/>
                </a:solidFill>
              </a:rPr>
              <a:t>emptyDir</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fc (fibre channel)</a:t>
            </a:r>
            <a:endParaRPr sz="1800">
              <a:solidFill>
                <a:srgbClr val="1155CC"/>
              </a:solidFill>
            </a:endParaRPr>
          </a:p>
        </p:txBody>
      </p:sp>
      <p:sp>
        <p:nvSpPr>
          <p:cNvPr id="1007" name="Google Shape;1007;p139"/>
          <p:cNvSpPr txBox="1"/>
          <p:nvPr/>
        </p:nvSpPr>
        <p:spPr>
          <a:xfrm>
            <a:off x="3257550" y="1535350"/>
            <a:ext cx="2519700" cy="282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rgbClr val="1155CC"/>
              </a:buClr>
              <a:buSzPts val="1800"/>
              <a:buChar char="●"/>
            </a:pPr>
            <a:r>
              <a:rPr lang="en" sz="1800">
                <a:solidFill>
                  <a:srgbClr val="1155CC"/>
                </a:solidFill>
              </a:rPr>
              <a:t>flocker</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gcePersistentDisk</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gitRepo</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glusterfs</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hostPath</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iscsi</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local</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nfs</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persistentVolumeClaim</a:t>
            </a:r>
            <a:endParaRPr sz="1800">
              <a:solidFill>
                <a:srgbClr val="1155CC"/>
              </a:solidFill>
            </a:endParaRPr>
          </a:p>
        </p:txBody>
      </p:sp>
      <p:sp>
        <p:nvSpPr>
          <p:cNvPr id="1008" name="Google Shape;1008;p139"/>
          <p:cNvSpPr txBox="1"/>
          <p:nvPr/>
        </p:nvSpPr>
        <p:spPr>
          <a:xfrm>
            <a:off x="5660400" y="1535350"/>
            <a:ext cx="3026400" cy="31074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sz="1800">
                <a:solidFill>
                  <a:schemeClr val="dk1"/>
                </a:solidFill>
              </a:rPr>
              <a:t>projected</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portworxVolume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quobyte</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rbd</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scaleIO</a:t>
            </a:r>
            <a:endParaRPr sz="1800">
              <a:solidFill>
                <a:srgbClr val="1155CC"/>
              </a:solidFill>
            </a:endParaRPr>
          </a:p>
          <a:p>
            <a:pPr marL="457200" lvl="0" indent="-342900" algn="l" rtl="0">
              <a:spcBef>
                <a:spcPts val="0"/>
              </a:spcBef>
              <a:spcAft>
                <a:spcPts val="0"/>
              </a:spcAft>
              <a:buClr>
                <a:schemeClr val="dk1"/>
              </a:buClr>
              <a:buSzPts val="1800"/>
              <a:buChar char="●"/>
            </a:pPr>
            <a:r>
              <a:rPr lang="en" sz="1800">
                <a:solidFill>
                  <a:schemeClr val="dk1"/>
                </a:solidFill>
              </a:rPr>
              <a:t>secret</a:t>
            </a:r>
            <a:endParaRPr sz="1800">
              <a:solidFill>
                <a:schemeClr val="dk1"/>
              </a:solidFill>
            </a:endParaRPr>
          </a:p>
          <a:p>
            <a:pPr marL="457200" lvl="0" indent="-342900" algn="l" rtl="0">
              <a:spcBef>
                <a:spcPts val="0"/>
              </a:spcBef>
              <a:spcAft>
                <a:spcPts val="0"/>
              </a:spcAft>
              <a:buClr>
                <a:srgbClr val="1155CC"/>
              </a:buClr>
              <a:buSzPts val="1800"/>
              <a:buChar char="●"/>
            </a:pPr>
            <a:r>
              <a:rPr lang="en" sz="1800">
                <a:solidFill>
                  <a:srgbClr val="1155CC"/>
                </a:solidFill>
              </a:rPr>
              <a:t>storageos</a:t>
            </a:r>
            <a:endParaRPr sz="1800">
              <a:solidFill>
                <a:srgbClr val="1155CC"/>
              </a:solidFill>
            </a:endParaRPr>
          </a:p>
          <a:p>
            <a:pPr marL="457200" lvl="0" indent="-342900" algn="l" rtl="0">
              <a:spcBef>
                <a:spcPts val="0"/>
              </a:spcBef>
              <a:spcAft>
                <a:spcPts val="0"/>
              </a:spcAft>
              <a:buClr>
                <a:srgbClr val="1155CC"/>
              </a:buClr>
              <a:buSzPts val="1800"/>
              <a:buChar char="●"/>
            </a:pPr>
            <a:r>
              <a:rPr lang="en" sz="1800">
                <a:solidFill>
                  <a:srgbClr val="1155CC"/>
                </a:solidFill>
              </a:rPr>
              <a:t>vsphereVolume</a:t>
            </a:r>
            <a:endParaRPr sz="1800">
              <a:solidFill>
                <a:srgbClr val="1155CC"/>
              </a:solidFill>
            </a:endParaRPr>
          </a:p>
          <a:p>
            <a:pPr marL="0" lvl="0" indent="0" algn="l" rtl="0">
              <a:spcBef>
                <a:spcPts val="0"/>
              </a:spcBef>
              <a:spcAft>
                <a:spcPts val="0"/>
              </a:spcAft>
              <a:buNone/>
            </a:pPr>
            <a:endParaRPr sz="1800">
              <a:solidFill>
                <a:schemeClr val="dk1"/>
              </a:solidFill>
            </a:endParaRPr>
          </a:p>
        </p:txBody>
      </p:sp>
      <p:sp>
        <p:nvSpPr>
          <p:cNvPr id="1009" name="Google Shape;1009;p139"/>
          <p:cNvSpPr/>
          <p:nvPr/>
        </p:nvSpPr>
        <p:spPr>
          <a:xfrm>
            <a:off x="573900" y="4609625"/>
            <a:ext cx="268500" cy="261000"/>
          </a:xfrm>
          <a:prstGeom prst="rect">
            <a:avLst/>
          </a:prstGeom>
          <a:solidFill>
            <a:srgbClr val="1155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155CC"/>
              </a:solidFill>
            </a:endParaRPr>
          </a:p>
        </p:txBody>
      </p:sp>
      <p:sp>
        <p:nvSpPr>
          <p:cNvPr id="1010" name="Google Shape;1010;p139"/>
          <p:cNvSpPr txBox="1"/>
          <p:nvPr/>
        </p:nvSpPr>
        <p:spPr>
          <a:xfrm>
            <a:off x="842400" y="4546325"/>
            <a:ext cx="2489700" cy="38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Persistent Volume Supported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a:off x="685800" y="1867781"/>
            <a:ext cx="7772400" cy="164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Architecture</a:t>
            </a:r>
            <a:endParaRPr/>
          </a:p>
          <a:p>
            <a:pPr marL="0" lvl="0" indent="0" algn="ctr" rtl="0">
              <a:spcBef>
                <a:spcPts val="0"/>
              </a:spcBef>
              <a:spcAft>
                <a:spcPts val="0"/>
              </a:spcAft>
              <a:buNone/>
            </a:pPr>
            <a:r>
              <a:rPr lang="en"/>
              <a:t>Overview</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4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16" name="Google Shape;1016;p140"/>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solidFill>
                  <a:srgbClr val="000000"/>
                </a:solidFill>
                <a:latin typeface="Roboto Mono"/>
                <a:ea typeface="Roboto Mono"/>
                <a:cs typeface="Roboto Mono"/>
                <a:sym typeface="Roboto Mono"/>
              </a:rPr>
              <a:t>.</a:t>
            </a:r>
            <a:endParaRPr sz="1800">
              <a:solidFill>
                <a:srgbClr val="000000"/>
              </a:solidFill>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volumeMounts: </a:t>
            </a:r>
            <a:r>
              <a:rPr lang="en" sz="1800">
                <a:solidFill>
                  <a:srgbClr val="000000"/>
                </a:solidFill>
              </a:rPr>
              <a:t>A container specific list referencing the Pod volumes by </a:t>
            </a:r>
            <a:r>
              <a:rPr lang="en" sz="1800">
                <a:solidFill>
                  <a:srgbClr val="1155CC"/>
                </a:solidFill>
                <a:latin typeface="Roboto Mono"/>
                <a:ea typeface="Roboto Mono"/>
                <a:cs typeface="Roboto Mono"/>
                <a:sym typeface="Roboto Mono"/>
              </a:rPr>
              <a:t>name</a:t>
            </a:r>
            <a:r>
              <a:rPr lang="en" sz="1800">
                <a:solidFill>
                  <a:srgbClr val="000000"/>
                </a:solidFill>
              </a:rPr>
              <a:t>, along with their desired </a:t>
            </a:r>
            <a:r>
              <a:rPr lang="en" sz="1800">
                <a:solidFill>
                  <a:srgbClr val="1155CC"/>
                </a:solidFill>
                <a:latin typeface="Roboto Mono"/>
                <a:ea typeface="Roboto Mono"/>
                <a:cs typeface="Roboto Mono"/>
                <a:sym typeface="Roboto Mono"/>
              </a:rPr>
              <a:t>mountPath</a:t>
            </a:r>
            <a:r>
              <a:rPr lang="en" sz="1800">
                <a:solidFill>
                  <a:srgbClr val="000000"/>
                </a:solidFill>
              </a:rPr>
              <a:t>.</a:t>
            </a:r>
            <a:endParaRPr sz="1800">
              <a:solidFill>
                <a:srgbClr val="1155CC"/>
              </a:solidFill>
              <a:latin typeface="Roboto Mono"/>
              <a:ea typeface="Roboto Mono"/>
              <a:cs typeface="Roboto Mono"/>
              <a:sym typeface="Roboto Mono"/>
            </a:endParaRPr>
          </a:p>
        </p:txBody>
      </p:sp>
      <p:sp>
        <p:nvSpPr>
          <p:cNvPr id="1017" name="Google Shape;1017;p140"/>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41"/>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23" name="Google Shape;1023;p141"/>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marL="0" lvl="0" indent="0" algn="l" rtl="0">
              <a:spcBef>
                <a:spcPts val="1000"/>
              </a:spcBef>
              <a:spcAft>
                <a:spcPts val="0"/>
              </a:spcAft>
              <a:buClr>
                <a:schemeClr val="dk1"/>
              </a:buClr>
              <a:buSzPts val="1100"/>
              <a:buFont typeface="Arial"/>
              <a:buNone/>
            </a:pPr>
            <a:endParaRPr sz="1800">
              <a:solidFill>
                <a:srgbClr val="1155CC"/>
              </a:solidFill>
              <a:latin typeface="Roboto Mono"/>
              <a:ea typeface="Roboto Mono"/>
              <a:cs typeface="Roboto Mono"/>
              <a:sym typeface="Roboto Mono"/>
            </a:endParaRPr>
          </a:p>
        </p:txBody>
      </p:sp>
      <p:sp>
        <p:nvSpPr>
          <p:cNvPr id="1024" name="Google Shape;1024;p141"/>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25" name="Google Shape;1025;p141"/>
          <p:cNvSpPr/>
          <p:nvPr/>
        </p:nvSpPr>
        <p:spPr>
          <a:xfrm>
            <a:off x="5483475" y="4300300"/>
            <a:ext cx="1281300" cy="501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1"/>
          <p:cNvSpPr/>
          <p:nvPr/>
        </p:nvSpPr>
        <p:spPr>
          <a:xfrm>
            <a:off x="537950" y="1262425"/>
            <a:ext cx="4502100" cy="12675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42"/>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Volumes</a:t>
            </a:r>
            <a:endParaRPr/>
          </a:p>
        </p:txBody>
      </p:sp>
      <p:sp>
        <p:nvSpPr>
          <p:cNvPr id="1032" name="Google Shape;1032;p142"/>
          <p:cNvSpPr txBox="1">
            <a:spLocks noGrp="1"/>
          </p:cNvSpPr>
          <p:nvPr>
            <p:ph type="body" idx="1"/>
          </p:nvPr>
        </p:nvSpPr>
        <p:spPr>
          <a:xfrm>
            <a:off x="457200" y="1200150"/>
            <a:ext cx="45828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volumes: </a:t>
            </a:r>
            <a:r>
              <a:rPr lang="en" sz="1800"/>
              <a:t>A list of volume objects to be attached to the Pod. Every object within the list must have it’s own unique </a:t>
            </a:r>
            <a:r>
              <a:rPr lang="en" sz="1800">
                <a:solidFill>
                  <a:srgbClr val="1155CC"/>
                </a:solidFill>
                <a:latin typeface="Roboto Mono"/>
                <a:ea typeface="Roboto Mono"/>
                <a:cs typeface="Roboto Mono"/>
                <a:sym typeface="Roboto Mono"/>
              </a:rPr>
              <a:t>name</a:t>
            </a:r>
            <a:r>
              <a:rPr lang="en" sz="1800">
                <a:latin typeface="Roboto Mono"/>
                <a:ea typeface="Roboto Mono"/>
                <a:cs typeface="Roboto Mono"/>
                <a:sym typeface="Roboto Mono"/>
              </a:rPr>
              <a:t>.</a:t>
            </a:r>
            <a:endParaRPr sz="1800"/>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volumeMounts: </a:t>
            </a:r>
            <a:r>
              <a:rPr lang="en" sz="1800"/>
              <a:t>A container specific list referencing the Pod volumes by </a:t>
            </a:r>
            <a:r>
              <a:rPr lang="en" sz="1800">
                <a:solidFill>
                  <a:srgbClr val="1155CC"/>
                </a:solidFill>
                <a:latin typeface="Roboto Mono"/>
                <a:ea typeface="Roboto Mono"/>
                <a:cs typeface="Roboto Mono"/>
                <a:sym typeface="Roboto Mono"/>
              </a:rPr>
              <a:t>name</a:t>
            </a:r>
            <a:r>
              <a:rPr lang="en" sz="1800"/>
              <a:t>, along with their desired </a:t>
            </a:r>
            <a:r>
              <a:rPr lang="en" sz="1800">
                <a:solidFill>
                  <a:srgbClr val="1155CC"/>
                </a:solidFill>
                <a:latin typeface="Roboto Mono"/>
                <a:ea typeface="Roboto Mono"/>
                <a:cs typeface="Roboto Mono"/>
                <a:sym typeface="Roboto Mono"/>
              </a:rPr>
              <a:t>mountPath</a:t>
            </a:r>
            <a:r>
              <a:rPr lang="en" sz="1800"/>
              <a:t>.</a:t>
            </a:r>
            <a:endParaRPr sz="1800">
              <a:solidFill>
                <a:srgbClr val="1155CC"/>
              </a:solidFill>
              <a:latin typeface="Roboto Mono"/>
              <a:ea typeface="Roboto Mono"/>
              <a:cs typeface="Roboto Mono"/>
              <a:sym typeface="Roboto Mono"/>
            </a:endParaRPr>
          </a:p>
          <a:p>
            <a:pPr marL="0" lvl="0" indent="0" algn="l" rtl="0">
              <a:spcBef>
                <a:spcPts val="1000"/>
              </a:spcBef>
              <a:spcAft>
                <a:spcPts val="0"/>
              </a:spcAft>
              <a:buClr>
                <a:schemeClr val="dk1"/>
              </a:buClr>
              <a:buSzPts val="1100"/>
              <a:buFont typeface="Arial"/>
              <a:buNone/>
            </a:pPr>
            <a:endParaRPr sz="1800">
              <a:solidFill>
                <a:srgbClr val="1155CC"/>
              </a:solidFill>
              <a:latin typeface="Roboto Mono"/>
              <a:ea typeface="Roboto Mono"/>
              <a:cs typeface="Roboto Mono"/>
              <a:sym typeface="Roboto Mono"/>
            </a:endParaRPr>
          </a:p>
        </p:txBody>
      </p:sp>
      <p:sp>
        <p:nvSpPr>
          <p:cNvPr id="1033" name="Google Shape;1033;p142"/>
          <p:cNvSpPr txBox="1">
            <a:spLocks noGrp="1"/>
          </p:cNvSpPr>
          <p:nvPr>
            <p:ph type="body" idx="2"/>
          </p:nvPr>
        </p:nvSpPr>
        <p:spPr>
          <a:xfrm>
            <a:off x="5376125" y="1200150"/>
            <a:ext cx="33108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apiVersion: </a:t>
            </a:r>
            <a:r>
              <a:rPr lang="en" sz="900">
                <a:solidFill>
                  <a:srgbClr val="CC0000"/>
                </a:solidFill>
                <a:latin typeface="Roboto Mono"/>
                <a:ea typeface="Roboto Mono"/>
                <a:cs typeface="Roboto Mono"/>
                <a:sym typeface="Roboto Mono"/>
              </a:rPr>
              <a:t>v1</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kind: </a:t>
            </a:r>
            <a:r>
              <a:rPr lang="en" sz="900">
                <a:solidFill>
                  <a:srgbClr val="CC0000"/>
                </a:solidFill>
                <a:latin typeface="Roboto Mono"/>
                <a:ea typeface="Roboto Mono"/>
                <a:cs typeface="Roboto Mono"/>
                <a:sym typeface="Roboto Mono"/>
              </a:rPr>
              <a:t>Pod</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metadata:</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name: </a:t>
            </a:r>
            <a:r>
              <a:rPr lang="en" sz="900">
                <a:solidFill>
                  <a:srgbClr val="CC0000"/>
                </a:solidFill>
                <a:latin typeface="Roboto Mono"/>
                <a:ea typeface="Roboto Mono"/>
                <a:cs typeface="Roboto Mono"/>
                <a:sym typeface="Roboto Mono"/>
              </a:rPr>
              <a:t>volume-example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spec:</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containers: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nginx</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nginx:stable-alpine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/usr/share/nginx/html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ReadOnly: </a:t>
            </a:r>
            <a:r>
              <a:rPr lang="en" sz="900">
                <a:solidFill>
                  <a:srgbClr val="CC0000"/>
                </a:solidFill>
                <a:latin typeface="Roboto Mono"/>
                <a:ea typeface="Roboto Mono"/>
                <a:cs typeface="Roboto Mono"/>
                <a:sym typeface="Roboto Mono"/>
              </a:rPr>
              <a:t>true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content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image: </a:t>
            </a:r>
            <a:r>
              <a:rPr lang="en" sz="900">
                <a:solidFill>
                  <a:srgbClr val="CC0000"/>
                </a:solidFill>
                <a:latin typeface="Roboto Mono"/>
                <a:ea typeface="Roboto Mono"/>
                <a:cs typeface="Roboto Mono"/>
                <a:sym typeface="Roboto Mono"/>
              </a:rPr>
              <a:t>alpine:latest</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command: </a:t>
            </a:r>
            <a:r>
              <a:rPr lang="en" sz="900">
                <a:solidFill>
                  <a:srgbClr val="CC0000"/>
                </a:solidFill>
                <a:latin typeface="Roboto Mono"/>
                <a:ea typeface="Roboto Mono"/>
                <a:cs typeface="Roboto Mono"/>
                <a:sym typeface="Roboto Mono"/>
              </a:rPr>
              <a:t>["/bin/sh", "-c"]</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args: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a:t>
            </a:r>
            <a:r>
              <a:rPr lang="en" sz="900">
                <a:solidFill>
                  <a:srgbClr val="CC0000"/>
                </a:solidFill>
                <a:latin typeface="Roboto Mono"/>
                <a:ea typeface="Roboto Mono"/>
                <a:cs typeface="Roboto Mono"/>
                <a:sym typeface="Roboto Mono"/>
              </a:rPr>
              <a:t>while true; do</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date &gt;&gt; /html/index.html;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sleep 5;</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CC0000"/>
                </a:solidFill>
                <a:latin typeface="Roboto Mono"/>
                <a:ea typeface="Roboto Mono"/>
                <a:cs typeface="Roboto Mono"/>
                <a:sym typeface="Roboto Mono"/>
              </a:rPr>
              <a:t>        done</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volumeMounts: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mountPath: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volumes:</a:t>
            </a:r>
            <a:endParaRPr sz="9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 name: </a:t>
            </a:r>
            <a:r>
              <a:rPr lang="en" sz="900">
                <a:solidFill>
                  <a:srgbClr val="CC0000"/>
                </a:solidFill>
                <a:latin typeface="Roboto Mono"/>
                <a:ea typeface="Roboto Mono"/>
                <a:cs typeface="Roboto Mono"/>
                <a:sym typeface="Roboto Mono"/>
              </a:rPr>
              <a:t>html</a:t>
            </a:r>
            <a:endParaRPr sz="9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900">
                <a:solidFill>
                  <a:srgbClr val="1155CC"/>
                </a:solidFill>
                <a:latin typeface="Roboto Mono"/>
                <a:ea typeface="Roboto Mono"/>
                <a:cs typeface="Roboto Mono"/>
                <a:sym typeface="Roboto Mono"/>
              </a:rPr>
              <a:t>    emptyDir: </a:t>
            </a:r>
            <a:r>
              <a:rPr lang="en" sz="900">
                <a:solidFill>
                  <a:srgbClr val="CC0000"/>
                </a:solidFill>
                <a:latin typeface="Roboto Mono"/>
                <a:ea typeface="Roboto Mono"/>
                <a:cs typeface="Roboto Mono"/>
                <a:sym typeface="Roboto Mono"/>
              </a:rPr>
              <a:t>{}</a:t>
            </a:r>
            <a:endParaRPr/>
          </a:p>
        </p:txBody>
      </p:sp>
      <p:sp>
        <p:nvSpPr>
          <p:cNvPr id="1034" name="Google Shape;1034;p142"/>
          <p:cNvSpPr/>
          <p:nvPr/>
        </p:nvSpPr>
        <p:spPr>
          <a:xfrm>
            <a:off x="5639750" y="3903150"/>
            <a:ext cx="1404900" cy="5013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2"/>
          <p:cNvSpPr/>
          <p:nvPr/>
        </p:nvSpPr>
        <p:spPr>
          <a:xfrm>
            <a:off x="553200" y="2447550"/>
            <a:ext cx="4486800" cy="13128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sp>
        <p:nvSpPr>
          <p:cNvPr id="1040" name="Google Shape;1040;p143"/>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 Volumes</a:t>
            </a:r>
            <a:endParaRPr/>
          </a:p>
        </p:txBody>
      </p:sp>
      <p:sp>
        <p:nvSpPr>
          <p:cNvPr id="1041" name="Google Shape;1041;p143"/>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a:t>
            </a:r>
            <a:r>
              <a:rPr lang="en" sz="2400" b="1"/>
              <a:t>PersistentVolume</a:t>
            </a:r>
            <a:r>
              <a:rPr lang="en" sz="2400"/>
              <a:t> (PV) represents a storage resource.  </a:t>
            </a:r>
            <a:endParaRPr sz="2400"/>
          </a:p>
          <a:p>
            <a:pPr marL="457200" lvl="0" indent="-381000" algn="l" rtl="0">
              <a:spcBef>
                <a:spcPts val="1000"/>
              </a:spcBef>
              <a:spcAft>
                <a:spcPts val="0"/>
              </a:spcAft>
              <a:buSzPts val="2400"/>
              <a:buChar char="●"/>
            </a:pPr>
            <a:r>
              <a:rPr lang="en" sz="2400"/>
              <a:t>PVs are a </a:t>
            </a:r>
            <a:r>
              <a:rPr lang="en" sz="2400" b="1"/>
              <a:t>cluster wide resource</a:t>
            </a:r>
            <a:r>
              <a:rPr lang="en" sz="2400"/>
              <a:t> linked to a backing storage provider: NFS, GCEPersistentDisk, RBD etc.</a:t>
            </a:r>
            <a:endParaRPr sz="2400"/>
          </a:p>
          <a:p>
            <a:pPr marL="457200" lvl="0" indent="-381000" algn="l" rtl="0">
              <a:spcBef>
                <a:spcPts val="1000"/>
              </a:spcBef>
              <a:spcAft>
                <a:spcPts val="0"/>
              </a:spcAft>
              <a:buSzPts val="2400"/>
              <a:buChar char="●"/>
            </a:pPr>
            <a:r>
              <a:rPr lang="en" sz="2400"/>
              <a:t>Generally provisioned by an administrator. </a:t>
            </a:r>
            <a:endParaRPr sz="2400"/>
          </a:p>
          <a:p>
            <a:pPr marL="457200" lvl="0" indent="-381000" algn="l" rtl="0">
              <a:spcBef>
                <a:spcPts val="1000"/>
              </a:spcBef>
              <a:spcAft>
                <a:spcPts val="0"/>
              </a:spcAft>
              <a:buSzPts val="2400"/>
              <a:buChar char="●"/>
            </a:pPr>
            <a:r>
              <a:rPr lang="en" sz="2400"/>
              <a:t>Their lifecycle is handled independently from a pod</a:t>
            </a:r>
            <a:endParaRPr sz="2400"/>
          </a:p>
          <a:p>
            <a:pPr marL="457200" lvl="0" indent="-381000" algn="l" rtl="0">
              <a:spcBef>
                <a:spcPts val="1000"/>
              </a:spcBef>
              <a:spcAft>
                <a:spcPts val="1000"/>
              </a:spcAft>
              <a:buSzPts val="2400"/>
              <a:buChar char="●"/>
            </a:pPr>
            <a:r>
              <a:rPr lang="en" sz="2400" b="1"/>
              <a:t>CANNOT</a:t>
            </a:r>
            <a:r>
              <a:rPr lang="en" sz="2400"/>
              <a:t> be attached to a Pod directly. Relies on a  </a:t>
            </a:r>
            <a:r>
              <a:rPr lang="en" sz="2400" b="1"/>
              <a:t>PersistentVolumeClaim</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4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PersistentVolumeClaims</a:t>
            </a:r>
            <a:endParaRPr/>
          </a:p>
        </p:txBody>
      </p:sp>
      <p:sp>
        <p:nvSpPr>
          <p:cNvPr id="1047" name="Google Shape;1047;p144"/>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sz="2400"/>
              <a:t>A </a:t>
            </a:r>
            <a:r>
              <a:rPr lang="en" sz="2400" b="1"/>
              <a:t>PersistentVolumeClaim</a:t>
            </a:r>
            <a:r>
              <a:rPr lang="en" sz="2400"/>
              <a:t> (PVC) is a </a:t>
            </a:r>
            <a:r>
              <a:rPr lang="en" sz="2400" b="1"/>
              <a:t>namespaced</a:t>
            </a:r>
            <a:r>
              <a:rPr lang="en" sz="2400"/>
              <a:t> request for storage.</a:t>
            </a:r>
            <a:endParaRPr sz="2400"/>
          </a:p>
          <a:p>
            <a:pPr marL="457200" lvl="0" indent="-381000" algn="l" rtl="0">
              <a:spcBef>
                <a:spcPts val="1000"/>
              </a:spcBef>
              <a:spcAft>
                <a:spcPts val="0"/>
              </a:spcAft>
              <a:buSzPts val="2400"/>
              <a:buChar char="●"/>
            </a:pPr>
            <a:r>
              <a:rPr lang="en" sz="2400"/>
              <a:t>Satisfies a set of requirements instead of mapping to a storage resource directly.</a:t>
            </a:r>
            <a:endParaRPr sz="2400"/>
          </a:p>
          <a:p>
            <a:pPr marL="457200" lvl="0" indent="-381000" algn="l" rtl="0">
              <a:spcBef>
                <a:spcPts val="1000"/>
              </a:spcBef>
              <a:spcAft>
                <a:spcPts val="0"/>
              </a:spcAft>
              <a:buSzPts val="2400"/>
              <a:buChar char="●"/>
            </a:pPr>
            <a:r>
              <a:rPr lang="en" sz="2400"/>
              <a:t>Ensures that an application’s ‘</a:t>
            </a:r>
            <a:r>
              <a:rPr lang="en" sz="2400" i="1"/>
              <a:t>claim</a:t>
            </a:r>
            <a:r>
              <a:rPr lang="en" sz="2400"/>
              <a:t>’ for storage is portable across numerous backends or providers.</a:t>
            </a:r>
            <a:endParaRPr sz="2400"/>
          </a:p>
          <a:p>
            <a:pPr marL="0" lvl="0" indent="0" algn="l" rtl="0">
              <a:spcBef>
                <a:spcPts val="1000"/>
              </a:spcBef>
              <a:spcAft>
                <a:spcPts val="0"/>
              </a:spcAft>
              <a:buClr>
                <a:schemeClr val="dk1"/>
              </a:buClr>
              <a:buSzPts val="1100"/>
              <a:buFont typeface="Arial"/>
              <a:buNone/>
            </a:pPr>
            <a:endParaRPr sz="2400"/>
          </a:p>
          <a:p>
            <a:pPr marL="0" lvl="0" indent="0" algn="l" rtl="0">
              <a:spcBef>
                <a:spcPts val="600"/>
              </a:spcBef>
              <a:spcAft>
                <a:spcPts val="0"/>
              </a:spcAft>
              <a:buNone/>
            </a:pPr>
            <a:endParaRPr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059"/>
        <p:cNvGrpSpPr/>
        <p:nvPr/>
      </p:nvGrpSpPr>
      <p:grpSpPr>
        <a:xfrm>
          <a:off x="0" y="0"/>
          <a:ext cx="0" cy="0"/>
          <a:chOff x="0" y="0"/>
          <a:chExt cx="0" cy="0"/>
        </a:xfrm>
      </p:grpSpPr>
      <p:sp>
        <p:nvSpPr>
          <p:cNvPr id="1060" name="Google Shape;1060;p146"/>
          <p:cNvSpPr txBox="1">
            <a:spLocks noGrp="1"/>
          </p:cNvSpPr>
          <p:nvPr>
            <p:ph type="body" idx="2"/>
          </p:nvPr>
        </p:nvSpPr>
        <p:spPr>
          <a:xfrm>
            <a:off x="5267275" y="1200150"/>
            <a:ext cx="3515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
        <p:nvSpPr>
          <p:cNvPr id="1061" name="Google Shape;1061;p146"/>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a:t>
            </a:r>
            <a:endParaRPr/>
          </a:p>
        </p:txBody>
      </p:sp>
      <p:sp>
        <p:nvSpPr>
          <p:cNvPr id="1062" name="Google Shape;1062;p146"/>
          <p:cNvSpPr txBox="1">
            <a:spLocks noGrp="1"/>
          </p:cNvSpPr>
          <p:nvPr>
            <p:ph type="body" idx="1"/>
          </p:nvPr>
        </p:nvSpPr>
        <p:spPr>
          <a:xfrm>
            <a:off x="457200" y="1200150"/>
            <a:ext cx="46530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capacity.storage: </a:t>
            </a:r>
            <a:r>
              <a:rPr lang="en" sz="1800">
                <a:solidFill>
                  <a:srgbClr val="000000"/>
                </a:solidFill>
              </a:rPr>
              <a:t>The total amount of available storage.</a:t>
            </a:r>
            <a:endParaRPr sz="1800">
              <a:solidFill>
                <a:srgbClr val="000000"/>
              </a:solidFill>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volumeMode: </a:t>
            </a:r>
            <a:r>
              <a:rPr lang="en" sz="1800">
                <a:solidFill>
                  <a:srgbClr val="000000"/>
                </a:solidFill>
              </a:rPr>
              <a:t>The type of volume, this can be either </a:t>
            </a:r>
            <a:r>
              <a:rPr lang="en" sz="1800">
                <a:solidFill>
                  <a:srgbClr val="CC0000"/>
                </a:solidFill>
                <a:latin typeface="Roboto Mono"/>
                <a:ea typeface="Roboto Mono"/>
                <a:cs typeface="Roboto Mono"/>
                <a:sym typeface="Roboto Mono"/>
              </a:rPr>
              <a:t>Filesystem</a:t>
            </a:r>
            <a:r>
              <a:rPr lang="en" sz="1800">
                <a:solidFill>
                  <a:srgbClr val="000000"/>
                </a:solidFill>
              </a:rPr>
              <a:t> or </a:t>
            </a:r>
            <a:r>
              <a:rPr lang="en" sz="1800">
                <a:solidFill>
                  <a:srgbClr val="CC0000"/>
                </a:solidFill>
                <a:latin typeface="Roboto Mono"/>
                <a:ea typeface="Roboto Mono"/>
                <a:cs typeface="Roboto Mono"/>
                <a:sym typeface="Roboto Mono"/>
              </a:rPr>
              <a:t>Block</a:t>
            </a:r>
            <a:r>
              <a:rPr lang="en" sz="1800"/>
              <a:t>.</a:t>
            </a:r>
            <a:endParaRPr sz="1800">
              <a:solidFill>
                <a:srgbClr val="1155CC"/>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solidFill>
                  <a:srgbClr val="000000"/>
                </a:solidFill>
              </a:rPr>
              <a:t>A list of the supported methods of accessing the volume. Options include:</a:t>
            </a:r>
            <a:endParaRPr sz="1800">
              <a:solidFill>
                <a:srgbClr val="000000"/>
              </a:solidFill>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marL="0" lvl="0" indent="0" algn="l" rtl="0">
              <a:spcBef>
                <a:spcPts val="0"/>
              </a:spcBef>
              <a:spcAft>
                <a:spcPts val="0"/>
              </a:spcAft>
              <a:buNone/>
            </a:pPr>
            <a:endParaRPr sz="1600">
              <a:solidFill>
                <a:srgbClr val="1155CC"/>
              </a:solidFill>
              <a:latin typeface="Roboto Mono"/>
              <a:ea typeface="Roboto Mono"/>
              <a:cs typeface="Roboto Mono"/>
              <a:sym typeface="Roboto Mono"/>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066"/>
        <p:cNvGrpSpPr/>
        <p:nvPr/>
      </p:nvGrpSpPr>
      <p:grpSpPr>
        <a:xfrm>
          <a:off x="0" y="0"/>
          <a:ext cx="0" cy="0"/>
          <a:chOff x="0" y="0"/>
          <a:chExt cx="0" cy="0"/>
        </a:xfrm>
      </p:grpSpPr>
      <p:sp>
        <p:nvSpPr>
          <p:cNvPr id="1067" name="Google Shape;1067;p14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a:t>
            </a:r>
            <a:endParaRPr/>
          </a:p>
        </p:txBody>
      </p:sp>
      <p:sp>
        <p:nvSpPr>
          <p:cNvPr id="1068" name="Google Shape;1068;p147"/>
          <p:cNvSpPr txBox="1">
            <a:spLocks noGrp="1"/>
          </p:cNvSpPr>
          <p:nvPr>
            <p:ph type="body" idx="1"/>
          </p:nvPr>
        </p:nvSpPr>
        <p:spPr>
          <a:xfrm>
            <a:off x="457200" y="1200150"/>
            <a:ext cx="48102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persistentVolumeReclaimPolicy: </a:t>
            </a:r>
            <a:r>
              <a:rPr lang="en" sz="1800">
                <a:solidFill>
                  <a:srgbClr val="000000"/>
                </a:solidFill>
              </a:rPr>
              <a:t>The behaviour for PVC’s that have been deleted. Options include:</a:t>
            </a:r>
            <a:endParaRPr sz="1800">
              <a:solidFill>
                <a:srgbClr val="000000"/>
              </a:solidFill>
            </a:endParaRPr>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Retain</a:t>
            </a:r>
            <a:r>
              <a:rPr lang="en" sz="1800"/>
              <a:t> - manual clean-up</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Delete</a:t>
            </a:r>
            <a:r>
              <a:rPr lang="en" sz="1800"/>
              <a:t> - storage asset deleted by provider.</a:t>
            </a:r>
            <a:endParaRPr sz="1800">
              <a:solidFill>
                <a:srgbClr val="CC0000"/>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storageClassName: </a:t>
            </a:r>
            <a:r>
              <a:rPr lang="en" sz="1800">
                <a:solidFill>
                  <a:srgbClr val="000000"/>
                </a:solidFill>
              </a:rPr>
              <a:t>Optional name of the storage class that PVC’s can reference.</a:t>
            </a:r>
            <a:r>
              <a:rPr lang="en" sz="1800">
                <a:solidFill>
                  <a:srgbClr val="1155CC"/>
                </a:solidFill>
              </a:rPr>
              <a:t> </a:t>
            </a:r>
            <a:r>
              <a:rPr lang="en" sz="1800">
                <a:solidFill>
                  <a:srgbClr val="000000"/>
                </a:solidFill>
              </a:rPr>
              <a:t>If provided, </a:t>
            </a:r>
            <a:r>
              <a:rPr lang="en" sz="1800" b="1">
                <a:solidFill>
                  <a:srgbClr val="000000"/>
                </a:solidFill>
              </a:rPr>
              <a:t>ONLY</a:t>
            </a:r>
            <a:r>
              <a:rPr lang="en" sz="1800">
                <a:solidFill>
                  <a:srgbClr val="000000"/>
                </a:solidFill>
              </a:rPr>
              <a:t> PVC’s referencing the name consume use it. </a:t>
            </a:r>
            <a:endParaRPr sz="1800">
              <a:solidFill>
                <a:srgbClr val="000000"/>
              </a:solidFill>
            </a:endParaRPr>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mountOptions: </a:t>
            </a:r>
            <a:r>
              <a:rPr lang="en" sz="1800">
                <a:solidFill>
                  <a:srgbClr val="000000"/>
                </a:solidFill>
              </a:rPr>
              <a:t>Optional mount options for the PV. </a:t>
            </a:r>
            <a:endParaRPr sz="1800">
              <a:solidFill>
                <a:srgbClr val="000000"/>
              </a:solidFill>
            </a:endParaRPr>
          </a:p>
        </p:txBody>
      </p:sp>
      <p:sp>
        <p:nvSpPr>
          <p:cNvPr id="1069" name="Google Shape;1069;p147"/>
          <p:cNvSpPr txBox="1">
            <a:spLocks noGrp="1"/>
          </p:cNvSpPr>
          <p:nvPr>
            <p:ph type="body" idx="2"/>
          </p:nvPr>
        </p:nvSpPr>
        <p:spPr>
          <a:xfrm>
            <a:off x="5267275" y="1200150"/>
            <a:ext cx="35157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apiVersion:</a:t>
            </a:r>
            <a:r>
              <a:rPr lang="en" sz="1100">
                <a:latin typeface="Roboto Mono"/>
                <a:ea typeface="Roboto Mono"/>
                <a:cs typeface="Roboto Mono"/>
                <a:sym typeface="Roboto Mono"/>
              </a:rPr>
              <a:t> v1</a:t>
            </a:r>
            <a:endParaRPr sz="1100">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kind:</a:t>
            </a:r>
            <a:r>
              <a:rPr lang="en" sz="1100">
                <a:latin typeface="Roboto Mono"/>
                <a:ea typeface="Roboto Mono"/>
                <a:cs typeface="Roboto Mono"/>
                <a:sym typeface="Roboto Mono"/>
              </a:rPr>
              <a:t> </a:t>
            </a:r>
            <a:r>
              <a:rPr lang="en" sz="1100">
                <a:solidFill>
                  <a:srgbClr val="CC0000"/>
                </a:solidFill>
                <a:latin typeface="Roboto Mono"/>
                <a:ea typeface="Roboto Mono"/>
                <a:cs typeface="Roboto Mono"/>
                <a:sym typeface="Roboto Mono"/>
              </a:rPr>
              <a:t>PersistentVolume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metadata:</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name: </a:t>
            </a:r>
            <a:r>
              <a:rPr lang="en" sz="1100">
                <a:solidFill>
                  <a:srgbClr val="CC0000"/>
                </a:solidFill>
                <a:latin typeface="Roboto Mono"/>
                <a:ea typeface="Roboto Mono"/>
                <a:cs typeface="Roboto Mono"/>
                <a:sym typeface="Roboto Mono"/>
              </a:rPr>
              <a:t>nfsserver</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spec:</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capacity:</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 </a:t>
            </a:r>
            <a:r>
              <a:rPr lang="en" sz="1100">
                <a:solidFill>
                  <a:srgbClr val="CC0000"/>
                </a:solidFill>
                <a:latin typeface="Roboto Mono"/>
                <a:ea typeface="Roboto Mono"/>
                <a:cs typeface="Roboto Mono"/>
                <a:sym typeface="Roboto Mono"/>
              </a:rPr>
              <a:t>50Gi</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volumeMode: </a:t>
            </a:r>
            <a:r>
              <a:rPr lang="en" sz="1100">
                <a:solidFill>
                  <a:srgbClr val="CC0000"/>
                </a:solidFill>
                <a:latin typeface="Roboto Mono"/>
                <a:ea typeface="Roboto Mono"/>
                <a:cs typeface="Roboto Mono"/>
                <a:sym typeface="Roboto Mono"/>
              </a:rPr>
              <a:t>Filesystem</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accessModes: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ReadWriteOnce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ReadWriteMany</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persistentVolumeReclaimPolicy: </a:t>
            </a:r>
            <a:r>
              <a:rPr lang="en" sz="1100">
                <a:solidFill>
                  <a:srgbClr val="CC0000"/>
                </a:solidFill>
                <a:latin typeface="Roboto Mono"/>
                <a:ea typeface="Roboto Mono"/>
                <a:cs typeface="Roboto Mono"/>
                <a:sym typeface="Roboto Mono"/>
              </a:rPr>
              <a:t>Delete</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storageClassName: </a:t>
            </a:r>
            <a:r>
              <a:rPr lang="en" sz="1100">
                <a:solidFill>
                  <a:srgbClr val="CC0000"/>
                </a:solidFill>
                <a:latin typeface="Roboto Mono"/>
                <a:ea typeface="Roboto Mono"/>
                <a:cs typeface="Roboto Mono"/>
                <a:sym typeface="Roboto Mono"/>
              </a:rPr>
              <a:t>slow</a:t>
            </a:r>
            <a:br>
              <a:rPr lang="en" sz="1100">
                <a:solidFill>
                  <a:srgbClr val="CC0000"/>
                </a:solidFill>
                <a:latin typeface="Roboto Mono"/>
                <a:ea typeface="Roboto Mono"/>
                <a:cs typeface="Roboto Mono"/>
                <a:sym typeface="Roboto Mono"/>
              </a:rPr>
            </a:br>
            <a:r>
              <a:rPr lang="en" sz="1100">
                <a:solidFill>
                  <a:srgbClr val="CC0000"/>
                </a:solidFill>
                <a:latin typeface="Roboto Mono"/>
                <a:ea typeface="Roboto Mono"/>
                <a:cs typeface="Roboto Mono"/>
                <a:sym typeface="Roboto Mono"/>
              </a:rPr>
              <a:t>  </a:t>
            </a:r>
            <a:r>
              <a:rPr lang="en" sz="1100">
                <a:solidFill>
                  <a:srgbClr val="1155CC"/>
                </a:solidFill>
                <a:latin typeface="Roboto Mono"/>
                <a:ea typeface="Roboto Mono"/>
                <a:cs typeface="Roboto Mono"/>
                <a:sym typeface="Roboto Mono"/>
              </a:rPr>
              <a:t>mountOptions: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hard</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CC0000"/>
                </a:solidFill>
                <a:latin typeface="Roboto Mono"/>
                <a:ea typeface="Roboto Mono"/>
                <a:cs typeface="Roboto Mono"/>
                <a:sym typeface="Roboto Mono"/>
              </a:rPr>
              <a:t>    - nfsvers=4.1</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nfs:</a:t>
            </a:r>
            <a:endParaRPr sz="11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path: </a:t>
            </a:r>
            <a:r>
              <a:rPr lang="en" sz="1100">
                <a:solidFill>
                  <a:srgbClr val="CC0000"/>
                </a:solidFill>
                <a:latin typeface="Roboto Mono"/>
                <a:ea typeface="Roboto Mono"/>
                <a:cs typeface="Roboto Mono"/>
                <a:sym typeface="Roboto Mono"/>
              </a:rPr>
              <a:t>/exports</a:t>
            </a:r>
            <a:endParaRPr sz="11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100">
                <a:solidFill>
                  <a:srgbClr val="1155CC"/>
                </a:solidFill>
                <a:latin typeface="Roboto Mono"/>
                <a:ea typeface="Roboto Mono"/>
                <a:cs typeface="Roboto Mono"/>
                <a:sym typeface="Roboto Mono"/>
              </a:rPr>
              <a:t>    server: </a:t>
            </a:r>
            <a:r>
              <a:rPr lang="en" sz="1100">
                <a:solidFill>
                  <a:srgbClr val="CC0000"/>
                </a:solidFill>
                <a:latin typeface="Roboto Mono"/>
                <a:ea typeface="Roboto Mono"/>
                <a:cs typeface="Roboto Mono"/>
                <a:sym typeface="Roboto Mono"/>
              </a:rPr>
              <a:t>172.22.0.42</a:t>
            </a:r>
            <a:endParaRPr sz="1100">
              <a:solidFill>
                <a:srgbClr val="CC0000"/>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073"/>
        <p:cNvGrpSpPr/>
        <p:nvPr/>
      </p:nvGrpSpPr>
      <p:grpSpPr>
        <a:xfrm>
          <a:off x="0" y="0"/>
          <a:ext cx="0" cy="0"/>
          <a:chOff x="0" y="0"/>
          <a:chExt cx="0" cy="0"/>
        </a:xfrm>
      </p:grpSpPr>
      <p:sp>
        <p:nvSpPr>
          <p:cNvPr id="1074" name="Google Shape;1074;p148"/>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PersistentVolumeClaim</a:t>
            </a:r>
            <a:endParaRPr/>
          </a:p>
        </p:txBody>
      </p:sp>
      <p:sp>
        <p:nvSpPr>
          <p:cNvPr id="1075" name="Google Shape;1075;p148"/>
          <p:cNvSpPr txBox="1">
            <a:spLocks noGrp="1"/>
          </p:cNvSpPr>
          <p:nvPr>
            <p:ph type="body" idx="1"/>
          </p:nvPr>
        </p:nvSpPr>
        <p:spPr>
          <a:xfrm>
            <a:off x="457200" y="1200150"/>
            <a:ext cx="5025000" cy="3725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solidFill>
                  <a:srgbClr val="1155CC"/>
                </a:solidFill>
                <a:latin typeface="Roboto Mono"/>
                <a:ea typeface="Roboto Mono"/>
                <a:cs typeface="Roboto Mono"/>
                <a:sym typeface="Roboto Mono"/>
              </a:rPr>
              <a:t>accessModes: </a:t>
            </a:r>
            <a:r>
              <a:rPr lang="en" sz="1800"/>
              <a:t>The selected method of accessing the storage. This </a:t>
            </a:r>
            <a:r>
              <a:rPr lang="en" sz="1800" b="1"/>
              <a:t>MUST</a:t>
            </a:r>
            <a:r>
              <a:rPr lang="en" sz="1800"/>
              <a:t> be a subset of what is defined on the target PV or Storage Class.</a:t>
            </a:r>
            <a:endParaRPr sz="1800"/>
          </a:p>
          <a:p>
            <a:pPr marL="914400" lvl="1" indent="-342900" algn="l" rtl="0">
              <a:spcBef>
                <a:spcPts val="1000"/>
              </a:spcBef>
              <a:spcAft>
                <a:spcPts val="0"/>
              </a:spcAft>
              <a:buSzPts val="1800"/>
              <a:buChar char="○"/>
            </a:pPr>
            <a:r>
              <a:rPr lang="en" sz="1800">
                <a:solidFill>
                  <a:srgbClr val="CC0000"/>
                </a:solidFill>
                <a:latin typeface="Roboto Mono"/>
                <a:ea typeface="Roboto Mono"/>
                <a:cs typeface="Roboto Mono"/>
                <a:sym typeface="Roboto Mono"/>
              </a:rPr>
              <a:t>ReadWriteOnce</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ReadOnlyMany</a:t>
            </a:r>
            <a:endParaRPr sz="1800">
              <a:solidFill>
                <a:srgbClr val="CC0000"/>
              </a:solidFill>
              <a:latin typeface="Roboto Mono"/>
              <a:ea typeface="Roboto Mono"/>
              <a:cs typeface="Roboto Mono"/>
              <a:sym typeface="Roboto Mono"/>
            </a:endParaRPr>
          </a:p>
          <a:p>
            <a:pPr marL="914400" lvl="1" indent="-342900" algn="l" rtl="0">
              <a:spcBef>
                <a:spcPts val="0"/>
              </a:spcBef>
              <a:spcAft>
                <a:spcPts val="0"/>
              </a:spcAft>
              <a:buSzPts val="1800"/>
              <a:buChar char="○"/>
            </a:pPr>
            <a:r>
              <a:rPr lang="en" sz="1800">
                <a:solidFill>
                  <a:srgbClr val="CC0000"/>
                </a:solidFill>
                <a:latin typeface="Roboto Mono"/>
                <a:ea typeface="Roboto Mono"/>
                <a:cs typeface="Roboto Mono"/>
                <a:sym typeface="Roboto Mono"/>
              </a:rPr>
              <a:t>ReadWriteMany</a:t>
            </a:r>
            <a:endParaRPr sz="1800">
              <a:solidFill>
                <a:srgbClr val="CC0000"/>
              </a:solidFill>
              <a:latin typeface="Roboto Mono"/>
              <a:ea typeface="Roboto Mono"/>
              <a:cs typeface="Roboto Mono"/>
              <a:sym typeface="Roboto Mono"/>
            </a:endParaRPr>
          </a:p>
          <a:p>
            <a:pPr marL="457200" lvl="0" indent="-342900" algn="l" rtl="0">
              <a:spcBef>
                <a:spcPts val="1000"/>
              </a:spcBef>
              <a:spcAft>
                <a:spcPts val="0"/>
              </a:spcAft>
              <a:buSzPts val="1800"/>
              <a:buChar char="●"/>
            </a:pPr>
            <a:r>
              <a:rPr lang="en" sz="1800">
                <a:solidFill>
                  <a:srgbClr val="1155CC"/>
                </a:solidFill>
                <a:latin typeface="Roboto Mono"/>
                <a:ea typeface="Roboto Mono"/>
                <a:cs typeface="Roboto Mono"/>
                <a:sym typeface="Roboto Mono"/>
              </a:rPr>
              <a:t>resources.requests.storage: </a:t>
            </a:r>
            <a:r>
              <a:rPr lang="en" sz="1800"/>
              <a:t>The desired amount of storage for the claim</a:t>
            </a:r>
            <a:endParaRPr sz="1800"/>
          </a:p>
          <a:p>
            <a:pPr marL="457200" lvl="0" indent="-342900" algn="l" rtl="0">
              <a:spcBef>
                <a:spcPts val="1000"/>
              </a:spcBef>
              <a:spcAft>
                <a:spcPts val="1000"/>
              </a:spcAft>
              <a:buSzPts val="1800"/>
              <a:buChar char="●"/>
            </a:pPr>
            <a:r>
              <a:rPr lang="en" sz="1800">
                <a:solidFill>
                  <a:srgbClr val="1155CC"/>
                </a:solidFill>
                <a:latin typeface="Roboto Mono"/>
                <a:ea typeface="Roboto Mono"/>
                <a:cs typeface="Roboto Mono"/>
                <a:sym typeface="Roboto Mono"/>
              </a:rPr>
              <a:t>storageClassName: </a:t>
            </a:r>
            <a:r>
              <a:rPr lang="en" sz="1800"/>
              <a:t>The name of the desired Storage Class</a:t>
            </a:r>
            <a:endParaRPr sz="1800"/>
          </a:p>
        </p:txBody>
      </p:sp>
      <p:sp>
        <p:nvSpPr>
          <p:cNvPr id="1076" name="Google Shape;1076;p148"/>
          <p:cNvSpPr txBox="1">
            <a:spLocks noGrp="1"/>
          </p:cNvSpPr>
          <p:nvPr>
            <p:ph type="body" idx="2"/>
          </p:nvPr>
        </p:nvSpPr>
        <p:spPr>
          <a:xfrm>
            <a:off x="5512400" y="1200150"/>
            <a:ext cx="31743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pvc-sc-example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ReadWriteOnce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CC0000"/>
                </a:solidFill>
                <a:latin typeface="Roboto Mono"/>
                <a:ea typeface="Roboto Mono"/>
                <a:cs typeface="Roboto Mono"/>
                <a:sym typeface="Roboto Mono"/>
              </a:rPr>
              <a:t>  </a:t>
            </a:r>
            <a:r>
              <a:rPr lang="en" sz="1400">
                <a:solidFill>
                  <a:srgbClr val="1155CC"/>
                </a:solidFill>
                <a:latin typeface="Roboto Mono"/>
                <a:ea typeface="Roboto Mono"/>
                <a:cs typeface="Roboto Mono"/>
                <a:sym typeface="Roboto Mono"/>
              </a:rPr>
              <a:t>storageClassName:</a:t>
            </a:r>
            <a:r>
              <a:rPr lang="en" sz="1400">
                <a:solidFill>
                  <a:srgbClr val="CC0000"/>
                </a:solidFill>
                <a:latin typeface="Roboto Mono"/>
                <a:ea typeface="Roboto Mono"/>
                <a:cs typeface="Roboto Mono"/>
                <a:sym typeface="Roboto Mono"/>
              </a:rPr>
              <a:t> slow</a:t>
            </a:r>
            <a:endParaRPr sz="1400">
              <a:solidFill>
                <a:srgbClr val="CC0000"/>
              </a:solidFill>
              <a:latin typeface="Roboto Mono"/>
              <a:ea typeface="Roboto Mono"/>
              <a:cs typeface="Roboto Mono"/>
              <a:sym typeface="Roboto Mono"/>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080"/>
        <p:cNvGrpSpPr/>
        <p:nvPr/>
      </p:nvGrpSpPr>
      <p:grpSpPr>
        <a:xfrm>
          <a:off x="0" y="0"/>
          <a:ext cx="0" cy="0"/>
          <a:chOff x="0" y="0"/>
          <a:chExt cx="0" cy="0"/>
        </a:xfrm>
      </p:grpSpPr>
      <p:sp>
        <p:nvSpPr>
          <p:cNvPr id="1081" name="Google Shape;1081;p149"/>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PVs and PVCs with Selectors</a:t>
            </a:r>
            <a:endParaRPr/>
          </a:p>
        </p:txBody>
      </p:sp>
      <p:sp>
        <p:nvSpPr>
          <p:cNvPr id="1082" name="Google Shape;1082;p149"/>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83" name="Google Shape;1083;p149"/>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600"/>
              </a:spcBef>
              <a:spcAft>
                <a:spcPts val="0"/>
              </a:spcAft>
              <a:buNone/>
            </a:pPr>
            <a:endParaRPr sz="14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5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PVs and PVCs with Selectors</a:t>
            </a:r>
            <a:endParaRPr/>
          </a:p>
        </p:txBody>
      </p:sp>
      <p:sp>
        <p:nvSpPr>
          <p:cNvPr id="1089" name="Google Shape;1089;p150"/>
          <p:cNvSpPr txBox="1">
            <a:spLocks noGrp="1"/>
          </p:cNvSpPr>
          <p:nvPr>
            <p:ph type="body" idx="1"/>
          </p:nvPr>
        </p:nvSpPr>
        <p:spPr>
          <a:xfrm>
            <a:off x="457200"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capacity:</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2Gi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hostPath:</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path: </a:t>
            </a:r>
            <a:r>
              <a:rPr lang="en" sz="1400">
                <a:solidFill>
                  <a:srgbClr val="CC0000"/>
                </a:solidFill>
                <a:latin typeface="Roboto Mono"/>
                <a:ea typeface="Roboto Mono"/>
                <a:cs typeface="Roboto Mono"/>
                <a:sym typeface="Roboto Mono"/>
              </a:rPr>
              <a:t>"/mnt/data"</a:t>
            </a:r>
            <a:endParaRPr sz="1400">
              <a:solidFill>
                <a:srgbClr val="CC0000"/>
              </a:solidFill>
            </a:endParaRPr>
          </a:p>
        </p:txBody>
      </p:sp>
      <p:sp>
        <p:nvSpPr>
          <p:cNvPr id="1090" name="Google Shape;1090;p150"/>
          <p:cNvSpPr txBox="1">
            <a:spLocks noGrp="1"/>
          </p:cNvSpPr>
          <p:nvPr>
            <p:ph type="body" idx="2"/>
          </p:nvPr>
        </p:nvSpPr>
        <p:spPr>
          <a:xfrm>
            <a:off x="4692274" y="1200150"/>
            <a:ext cx="3994500" cy="3725700"/>
          </a:xfrm>
          <a:prstGeom prst="rect">
            <a:avLst/>
          </a:prstGeom>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kind: </a:t>
            </a:r>
            <a:r>
              <a:rPr lang="en" sz="1400">
                <a:solidFill>
                  <a:srgbClr val="CC0000"/>
                </a:solidFill>
                <a:latin typeface="Roboto Mono"/>
                <a:ea typeface="Roboto Mono"/>
                <a:cs typeface="Roboto Mono"/>
                <a:sym typeface="Roboto Mono"/>
              </a:rPr>
              <a:t>PersistentVolumeClaim</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apiVersion: </a:t>
            </a:r>
            <a:r>
              <a:rPr lang="en" sz="1400">
                <a:solidFill>
                  <a:srgbClr val="CC0000"/>
                </a:solidFill>
                <a:latin typeface="Roboto Mono"/>
                <a:ea typeface="Roboto Mono"/>
                <a:cs typeface="Roboto Mono"/>
                <a:sym typeface="Roboto Mono"/>
              </a:rPr>
              <a:t>v1</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metadata:</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name: </a:t>
            </a:r>
            <a:r>
              <a:rPr lang="en" sz="1400">
                <a:solidFill>
                  <a:srgbClr val="CC0000"/>
                </a:solidFill>
                <a:latin typeface="Roboto Mono"/>
                <a:ea typeface="Roboto Mono"/>
                <a:cs typeface="Roboto Mono"/>
                <a:sym typeface="Roboto Mono"/>
              </a:rPr>
              <a:t>pvc-selector-example</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spec:</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accessModes: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a:t>
            </a:r>
            <a:r>
              <a:rPr lang="en" sz="1400">
                <a:solidFill>
                  <a:srgbClr val="CC0000"/>
                </a:solidFill>
                <a:latin typeface="Roboto Mono"/>
                <a:ea typeface="Roboto Mono"/>
                <a:cs typeface="Roboto Mono"/>
                <a:sym typeface="Roboto Mono"/>
              </a:rPr>
              <a:t>- ReadWriteMany</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resources: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requests: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storage: </a:t>
            </a:r>
            <a:r>
              <a:rPr lang="en" sz="1400">
                <a:solidFill>
                  <a:srgbClr val="CC0000"/>
                </a:solidFill>
                <a:latin typeface="Roboto Mono"/>
                <a:ea typeface="Roboto Mono"/>
                <a:cs typeface="Roboto Mono"/>
                <a:sym typeface="Roboto Mono"/>
              </a:rPr>
              <a:t>1Gi</a:t>
            </a:r>
            <a:endParaRPr sz="1400">
              <a:solidFill>
                <a:srgbClr val="CC0000"/>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selector:</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matchLabels:</a:t>
            </a:r>
            <a:endParaRPr sz="1400">
              <a:solidFill>
                <a:srgbClr val="1155CC"/>
              </a:solidFill>
              <a:latin typeface="Roboto Mono"/>
              <a:ea typeface="Roboto Mono"/>
              <a:cs typeface="Roboto Mono"/>
              <a:sym typeface="Roboto Mono"/>
            </a:endParaRPr>
          </a:p>
          <a:p>
            <a:pPr marL="0" lvl="0" indent="0" algn="l" rtl="0">
              <a:spcBef>
                <a:spcPts val="0"/>
              </a:spcBef>
              <a:spcAft>
                <a:spcPts val="0"/>
              </a:spcAft>
              <a:buNone/>
            </a:pPr>
            <a:r>
              <a:rPr lang="en" sz="1400">
                <a:solidFill>
                  <a:srgbClr val="1155CC"/>
                </a:solidFill>
                <a:latin typeface="Roboto Mono"/>
                <a:ea typeface="Roboto Mono"/>
                <a:cs typeface="Roboto Mono"/>
                <a:sym typeface="Roboto Mono"/>
              </a:rPr>
              <a:t>      type: </a:t>
            </a:r>
            <a:r>
              <a:rPr lang="en" sz="1400">
                <a:solidFill>
                  <a:srgbClr val="CC0000"/>
                </a:solidFill>
                <a:latin typeface="Roboto Mono"/>
                <a:ea typeface="Roboto Mono"/>
                <a:cs typeface="Roboto Mono"/>
                <a:sym typeface="Roboto Mono"/>
              </a:rPr>
              <a:t>hostpath</a:t>
            </a:r>
            <a:endParaRPr sz="1400">
              <a:solidFill>
                <a:srgbClr val="CC0000"/>
              </a:solidFill>
              <a:latin typeface="Roboto Mono"/>
              <a:ea typeface="Roboto Mono"/>
              <a:cs typeface="Roboto Mono"/>
              <a:sym typeface="Roboto Mono"/>
            </a:endParaRPr>
          </a:p>
          <a:p>
            <a:pPr marL="0" lvl="0" indent="0" algn="l" rtl="0">
              <a:spcBef>
                <a:spcPts val="600"/>
              </a:spcBef>
              <a:spcAft>
                <a:spcPts val="0"/>
              </a:spcAft>
              <a:buNone/>
            </a:pPr>
            <a:endParaRPr sz="1400"/>
          </a:p>
        </p:txBody>
      </p:sp>
      <p:sp>
        <p:nvSpPr>
          <p:cNvPr id="1091" name="Google Shape;1091;p150"/>
          <p:cNvSpPr/>
          <p:nvPr/>
        </p:nvSpPr>
        <p:spPr>
          <a:xfrm>
            <a:off x="716725" y="2086900"/>
            <a:ext cx="1833900" cy="5799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50"/>
          <p:cNvSpPr/>
          <p:nvPr/>
        </p:nvSpPr>
        <p:spPr>
          <a:xfrm>
            <a:off x="4937550" y="3388175"/>
            <a:ext cx="2061000" cy="669600"/>
          </a:xfrm>
          <a:prstGeom prst="rect">
            <a:avLst/>
          </a:prstGeom>
          <a:noFill/>
          <a:ln w="381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Biz">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1902</TotalTime>
  <Words>10332</Words>
  <Application>Microsoft Macintosh PowerPoint</Application>
  <PresentationFormat>On-screen Show (16:9)</PresentationFormat>
  <Paragraphs>1730</Paragraphs>
  <Slides>125</Slides>
  <Notes>119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125</vt:i4>
      </vt:variant>
    </vt:vector>
  </HeadingPairs>
  <TitlesOfParts>
    <vt:vector size="129" baseType="lpstr">
      <vt:lpstr>Arial</vt:lpstr>
      <vt:lpstr>Roboto Mono</vt:lpstr>
      <vt:lpstr>Wingdings</vt:lpstr>
      <vt:lpstr>Biz</vt:lpstr>
      <vt:lpstr>Kubernetes </vt:lpstr>
      <vt:lpstr>What is Kubernetes?</vt:lpstr>
      <vt:lpstr>Decouples Infrastructure and Scaling</vt:lpstr>
      <vt:lpstr>Self Healing</vt:lpstr>
      <vt:lpstr>A Couple  Key Concepts...</vt:lpstr>
      <vt:lpstr>Pods</vt:lpstr>
      <vt:lpstr>Services</vt:lpstr>
      <vt:lpstr>Services</vt:lpstr>
      <vt:lpstr>Architecture Overview</vt:lpstr>
      <vt:lpstr>PowerPoint Presentation</vt:lpstr>
      <vt:lpstr>Control Plane Components</vt:lpstr>
      <vt:lpstr>Control Plane Components</vt:lpstr>
      <vt:lpstr>kube-apiserver</vt:lpstr>
      <vt:lpstr>etcd</vt:lpstr>
      <vt:lpstr>etcd</vt:lpstr>
      <vt:lpstr>kube-controller-manager</vt:lpstr>
      <vt:lpstr>kube-scheduler</vt:lpstr>
      <vt:lpstr>cloud-controller-manager</vt:lpstr>
      <vt:lpstr>Node Components</vt:lpstr>
      <vt:lpstr>Node Components</vt:lpstr>
      <vt:lpstr>kubelet</vt:lpstr>
      <vt:lpstr>kube-proxy</vt:lpstr>
      <vt:lpstr>Container Runtime Engine</vt:lpstr>
      <vt:lpstr>PowerPoint Presentation</vt:lpstr>
      <vt:lpstr>Security</vt:lpstr>
      <vt:lpstr>PowerPoint Presentation</vt:lpstr>
      <vt:lpstr>Authentication</vt:lpstr>
      <vt:lpstr>Role - Authorization</vt:lpstr>
      <vt:lpstr>RoleBinding - Authorization</vt:lpstr>
      <vt:lpstr>RoleBinding - Authorization</vt:lpstr>
      <vt:lpstr>Admission Control</vt:lpstr>
      <vt:lpstr>PowerPoint Presentation</vt:lpstr>
      <vt:lpstr>PowerPoint Presentation</vt:lpstr>
      <vt:lpstr>Request/Response</vt:lpstr>
      <vt:lpstr>Networking</vt:lpstr>
      <vt:lpstr>Fundamental Networking Rules</vt:lpstr>
      <vt:lpstr>Fundamentals Applied </vt:lpstr>
      <vt:lpstr>Fundamentals Applied </vt:lpstr>
      <vt:lpstr>Core Objects and API</vt:lpstr>
      <vt:lpstr>Namespaces</vt:lpstr>
      <vt:lpstr>Pod Examples</vt:lpstr>
      <vt:lpstr>Key Pod Container Attributes</vt:lpstr>
      <vt:lpstr>Pod Template</vt:lpstr>
      <vt:lpstr>Labels</vt:lpstr>
      <vt:lpstr>PowerPoint Presentation</vt:lpstr>
      <vt:lpstr>Selectors</vt:lpstr>
      <vt:lpstr>Selector Example</vt:lpstr>
      <vt:lpstr>Selector Types</vt:lpstr>
      <vt:lpstr>Services</vt:lpstr>
      <vt:lpstr>Services</vt:lpstr>
      <vt:lpstr>Service Types</vt:lpstr>
      <vt:lpstr>ClusterIP Service</vt:lpstr>
      <vt:lpstr>Cluster IP Service </vt:lpstr>
      <vt:lpstr>ClusterIP Service Without Selector</vt:lpstr>
      <vt:lpstr>NodePort Service</vt:lpstr>
      <vt:lpstr>NodePort Service</vt:lpstr>
      <vt:lpstr>LoadBalancer Service</vt:lpstr>
      <vt:lpstr>LoadBalancer Service</vt:lpstr>
      <vt:lpstr>LoadBalancer Service</vt:lpstr>
      <vt:lpstr>ExternalName Service</vt:lpstr>
      <vt:lpstr>Ingress – Name Based Routing</vt:lpstr>
      <vt:lpstr>Ingress – Path Based Routing</vt:lpstr>
      <vt:lpstr>Workloads</vt:lpstr>
      <vt:lpstr>ReplicaSet</vt:lpstr>
      <vt:lpstr>ReplicaSet</vt:lpstr>
      <vt:lpstr>ReplicaSet</vt:lpstr>
      <vt:lpstr>Deployment</vt:lpstr>
      <vt:lpstr>Deployment</vt:lpstr>
      <vt:lpstr>Deployment</vt:lpstr>
      <vt:lpstr>RollingUpdate Deployment </vt:lpstr>
      <vt:lpstr>RollingUpdate Deployment </vt:lpstr>
      <vt:lpstr>RollingUpdate Deployment  </vt:lpstr>
      <vt:lpstr>RollingUpdate Deployment </vt:lpstr>
      <vt:lpstr>RollingUpdate Deployment </vt:lpstr>
      <vt:lpstr>RollingUpdate Deployment </vt:lpstr>
      <vt:lpstr>Taints and Tolerations</vt:lpstr>
      <vt:lpstr>DaemonSet</vt:lpstr>
      <vt:lpstr>StatefulSet</vt:lpstr>
      <vt:lpstr>CronJob</vt:lpstr>
      <vt:lpstr>CronJob</vt:lpstr>
      <vt:lpstr>Health checks</vt:lpstr>
      <vt:lpstr>PowerPoint Presentation</vt:lpstr>
      <vt:lpstr>Storage</vt:lpstr>
      <vt:lpstr>Storage</vt:lpstr>
      <vt:lpstr>StorageClass</vt:lpstr>
      <vt:lpstr>StorageClass</vt:lpstr>
      <vt:lpstr>Available StorageClasses</vt:lpstr>
      <vt:lpstr>Volumes</vt:lpstr>
      <vt:lpstr>Volume Types</vt:lpstr>
      <vt:lpstr>Volumes</vt:lpstr>
      <vt:lpstr>Volumes</vt:lpstr>
      <vt:lpstr>Volumes</vt:lpstr>
      <vt:lpstr>Persistent Volumes</vt:lpstr>
      <vt:lpstr>PersistentVolumeClaims</vt:lpstr>
      <vt:lpstr>PersistentVolume</vt:lpstr>
      <vt:lpstr>PersistentVolume</vt:lpstr>
      <vt:lpstr>PersistentVolumeClaim</vt:lpstr>
      <vt:lpstr>PVs and PVCs with Selectors</vt:lpstr>
      <vt:lpstr>PVs and PVCs with Selectors</vt:lpstr>
      <vt:lpstr>PV Phases</vt:lpstr>
      <vt:lpstr>StorageClass</vt:lpstr>
      <vt:lpstr>Persistent Volumes and Claims</vt:lpstr>
      <vt:lpstr>Configuration</vt:lpstr>
      <vt:lpstr>Configuration</vt:lpstr>
      <vt:lpstr>ConfigMap</vt:lpstr>
      <vt:lpstr>ConfigMap </vt:lpstr>
      <vt:lpstr>ConfigMap Example </vt:lpstr>
      <vt:lpstr>Secret</vt:lpstr>
      <vt:lpstr>Secret</vt:lpstr>
      <vt:lpstr>Secret Example </vt:lpstr>
      <vt:lpstr>Secret Example </vt:lpstr>
      <vt:lpstr>Injecting as Environment Variable</vt:lpstr>
      <vt:lpstr>Injecting in a Command</vt:lpstr>
      <vt:lpstr>Injecting as a Volume</vt:lpstr>
      <vt:lpstr>Injecting as a Volume</vt:lpstr>
      <vt:lpstr>Metrics and Monitoring</vt:lpstr>
      <vt:lpstr>Metrics API Server</vt:lpstr>
      <vt:lpstr>HPA</vt:lpstr>
      <vt:lpstr>PowerPoint Presentation</vt:lpstr>
      <vt:lpstr>PowerPoint Presentation</vt:lpstr>
      <vt:lpstr>PowerPoint Presentation</vt:lpstr>
      <vt:lpstr>Infrastructure Setup flow</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dc:title>
  <cp:lastModifiedBy>Microsoft Office User</cp:lastModifiedBy>
  <cp:revision>159</cp:revision>
  <dcterms:modified xsi:type="dcterms:W3CDTF">2019-07-03T10:50:10Z</dcterms:modified>
</cp:coreProperties>
</file>